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6.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Lst>
  <p:sldSz cy="13679475" cx="24479250"/>
  <p:notesSz cx="6858000" cy="9144000"/>
  <p:embeddedFontLst>
    <p:embeddedFont>
      <p:font typeface="Raleway"/>
      <p:regular r:id="rId33"/>
      <p:bold r:id="rId34"/>
      <p:italic r:id="rId35"/>
      <p:boldItalic r:id="rId36"/>
    </p:embeddedFont>
    <p:embeddedFont>
      <p:font typeface="Raleway Black"/>
      <p:bold r:id="rId37"/>
      <p:boldItalic r:id="rId38"/>
    </p:embeddedFont>
    <p:embeddedFont>
      <p:font typeface="Raleway Medium"/>
      <p:regular r:id="rId39"/>
      <p:bold r:id="rId40"/>
      <p:italic r:id="rId41"/>
      <p:boldItalic r:id="rId42"/>
    </p:embeddedFont>
    <p:embeddedFont>
      <p:font typeface="Open Sans"/>
      <p:regular r:id="rId43"/>
      <p:bold r:id="rId44"/>
      <p:italic r:id="rId45"/>
      <p:boldItalic r:id="rId4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4309">
          <p15:clr>
            <a:srgbClr val="A4A3A4"/>
          </p15:clr>
        </p15:guide>
        <p15:guide id="2" pos="771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4309" orient="horz"/>
        <p:guide pos="771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alewayMedium-bold.fntdata"/><Relationship Id="rId20" Type="http://schemas.openxmlformats.org/officeDocument/2006/relationships/slide" Target="slides/slide15.xml"/><Relationship Id="rId42" Type="http://schemas.openxmlformats.org/officeDocument/2006/relationships/font" Target="fonts/RalewayMedium-boldItalic.fntdata"/><Relationship Id="rId41" Type="http://schemas.openxmlformats.org/officeDocument/2006/relationships/font" Target="fonts/RalewayMedium-italic.fntdata"/><Relationship Id="rId22" Type="http://schemas.openxmlformats.org/officeDocument/2006/relationships/slide" Target="slides/slide17.xml"/><Relationship Id="rId44" Type="http://schemas.openxmlformats.org/officeDocument/2006/relationships/font" Target="fonts/OpenSans-bold.fntdata"/><Relationship Id="rId21" Type="http://schemas.openxmlformats.org/officeDocument/2006/relationships/slide" Target="slides/slide16.xml"/><Relationship Id="rId43" Type="http://schemas.openxmlformats.org/officeDocument/2006/relationships/font" Target="fonts/OpenSans-regular.fntdata"/><Relationship Id="rId24" Type="http://schemas.openxmlformats.org/officeDocument/2006/relationships/slide" Target="slides/slide19.xml"/><Relationship Id="rId46" Type="http://schemas.openxmlformats.org/officeDocument/2006/relationships/font" Target="fonts/OpenSans-boldItalic.fntdata"/><Relationship Id="rId23" Type="http://schemas.openxmlformats.org/officeDocument/2006/relationships/slide" Target="slides/slide18.xml"/><Relationship Id="rId45" Type="http://schemas.openxmlformats.org/officeDocument/2006/relationships/font" Target="fonts/OpenSans-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font" Target="fonts/Raleway-regular.fntdata"/><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font" Target="fonts/Raleway-italic.fntdata"/><Relationship Id="rId12" Type="http://schemas.openxmlformats.org/officeDocument/2006/relationships/slide" Target="slides/slide7.xml"/><Relationship Id="rId34" Type="http://schemas.openxmlformats.org/officeDocument/2006/relationships/font" Target="fonts/Raleway-bold.fntdata"/><Relationship Id="rId15" Type="http://schemas.openxmlformats.org/officeDocument/2006/relationships/slide" Target="slides/slide10.xml"/><Relationship Id="rId37" Type="http://schemas.openxmlformats.org/officeDocument/2006/relationships/font" Target="fonts/RalewayBlack-bold.fntdata"/><Relationship Id="rId14" Type="http://schemas.openxmlformats.org/officeDocument/2006/relationships/slide" Target="slides/slide9.xml"/><Relationship Id="rId36" Type="http://schemas.openxmlformats.org/officeDocument/2006/relationships/font" Target="fonts/Raleway-boldItalic.fntdata"/><Relationship Id="rId17" Type="http://schemas.openxmlformats.org/officeDocument/2006/relationships/slide" Target="slides/slide12.xml"/><Relationship Id="rId39" Type="http://schemas.openxmlformats.org/officeDocument/2006/relationships/font" Target="fonts/RalewayMedium-regular.fntdata"/><Relationship Id="rId16" Type="http://schemas.openxmlformats.org/officeDocument/2006/relationships/slide" Target="slides/slide11.xml"/><Relationship Id="rId38" Type="http://schemas.openxmlformats.org/officeDocument/2006/relationships/font" Target="fonts/RalewayBlack-bold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68338" y="1143000"/>
            <a:ext cx="55213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 name="Shape 35"/>
        <p:cNvGrpSpPr/>
        <p:nvPr/>
      </p:nvGrpSpPr>
      <p:grpSpPr>
        <a:xfrm>
          <a:off x="0" y="0"/>
          <a:ext cx="0" cy="0"/>
          <a:chOff x="0" y="0"/>
          <a:chExt cx="0" cy="0"/>
        </a:xfrm>
      </p:grpSpPr>
      <p:sp>
        <p:nvSpPr>
          <p:cNvPr id="36" name="Google Shape;36;g13f7b5ee112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7" name="Google Shape;37;g13f7b5ee112_0_0:notes"/>
          <p:cNvSpPr/>
          <p:nvPr>
            <p:ph idx="2" type="sldImg"/>
          </p:nvPr>
        </p:nvSpPr>
        <p:spPr>
          <a:xfrm>
            <a:off x="668338" y="1143000"/>
            <a:ext cx="55212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13f7b5ee112_0_11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8" name="Google Shape;138;g13f7b5ee112_0_110:notes"/>
          <p:cNvSpPr/>
          <p:nvPr>
            <p:ph idx="2" type="sldImg"/>
          </p:nvPr>
        </p:nvSpPr>
        <p:spPr>
          <a:xfrm>
            <a:off x="668338" y="1143000"/>
            <a:ext cx="55212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13f7b5ee112_0_117:notes"/>
          <p:cNvSpPr/>
          <p:nvPr>
            <p:ph idx="2" type="sldImg"/>
          </p:nvPr>
        </p:nvSpPr>
        <p:spPr>
          <a:xfrm>
            <a:off x="668338" y="1143000"/>
            <a:ext cx="5521200" cy="30861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13f7b5ee112_0_11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6" name="Google Shape;146;g13f7b5ee112_0_11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13f7b5ee112_0_13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2" name="Google Shape;152;g13f7b5ee112_0_130:notes"/>
          <p:cNvSpPr/>
          <p:nvPr>
            <p:ph idx="2" type="sldImg"/>
          </p:nvPr>
        </p:nvSpPr>
        <p:spPr>
          <a:xfrm>
            <a:off x="668338" y="1143000"/>
            <a:ext cx="55212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13f87a31183_0_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9" name="Google Shape;159;g13f87a31183_0_6:notes"/>
          <p:cNvSpPr/>
          <p:nvPr>
            <p:ph idx="2" type="sldImg"/>
          </p:nvPr>
        </p:nvSpPr>
        <p:spPr>
          <a:xfrm>
            <a:off x="668338" y="1143000"/>
            <a:ext cx="55212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13f7b5ee112_0_137:notes"/>
          <p:cNvSpPr/>
          <p:nvPr>
            <p:ph idx="2" type="sldImg"/>
          </p:nvPr>
        </p:nvSpPr>
        <p:spPr>
          <a:xfrm>
            <a:off x="668338" y="1143000"/>
            <a:ext cx="5521200" cy="30861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13f7b5ee112_0_13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7" name="Google Shape;167;g13f7b5ee112_0_13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13f7b5ee112_0_10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4" name="Google Shape;174;g13f7b5ee112_0_103:notes"/>
          <p:cNvSpPr/>
          <p:nvPr>
            <p:ph idx="2" type="sldImg"/>
          </p:nvPr>
        </p:nvSpPr>
        <p:spPr>
          <a:xfrm>
            <a:off x="668338" y="1143000"/>
            <a:ext cx="55212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13f7b5ee112_0_55:notes"/>
          <p:cNvSpPr/>
          <p:nvPr>
            <p:ph idx="2" type="sldImg"/>
          </p:nvPr>
        </p:nvSpPr>
        <p:spPr>
          <a:xfrm>
            <a:off x="668338" y="1143000"/>
            <a:ext cx="5521200" cy="30861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13f7b5ee112_0_5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1" name="Google Shape;181;g13f7b5ee112_0_5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13f7b5ee112_0_147:notes"/>
          <p:cNvSpPr/>
          <p:nvPr>
            <p:ph idx="2" type="sldImg"/>
          </p:nvPr>
        </p:nvSpPr>
        <p:spPr>
          <a:xfrm>
            <a:off x="668338" y="1143000"/>
            <a:ext cx="5521200" cy="30861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13f7b5ee112_0_14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8" name="Google Shape;188;g13f7b5ee112_0_14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13f7b5ee112_0_155:notes"/>
          <p:cNvSpPr/>
          <p:nvPr>
            <p:ph idx="2" type="sldImg"/>
          </p:nvPr>
        </p:nvSpPr>
        <p:spPr>
          <a:xfrm>
            <a:off x="668338" y="1143000"/>
            <a:ext cx="5521200" cy="30861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13f7b5ee112_0_15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5" name="Google Shape;195;g13f7b5ee112_0_15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13f7b5ee112_0_162:notes"/>
          <p:cNvSpPr/>
          <p:nvPr>
            <p:ph idx="2" type="sldImg"/>
          </p:nvPr>
        </p:nvSpPr>
        <p:spPr>
          <a:xfrm>
            <a:off x="668338" y="1143000"/>
            <a:ext cx="5521200" cy="30861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13f7b5ee112_0_16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2" name="Google Shape;202;g13f7b5ee112_0_16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 name="Shape 42"/>
        <p:cNvGrpSpPr/>
        <p:nvPr/>
      </p:nvGrpSpPr>
      <p:grpSpPr>
        <a:xfrm>
          <a:off x="0" y="0"/>
          <a:ext cx="0" cy="0"/>
          <a:chOff x="0" y="0"/>
          <a:chExt cx="0" cy="0"/>
        </a:xfrm>
      </p:grpSpPr>
      <p:sp>
        <p:nvSpPr>
          <p:cNvPr id="43" name="Google Shape;43;g13f7b5ee112_0_33:notes"/>
          <p:cNvSpPr/>
          <p:nvPr>
            <p:ph idx="2" type="sldImg"/>
          </p:nvPr>
        </p:nvSpPr>
        <p:spPr>
          <a:xfrm>
            <a:off x="668338" y="1143000"/>
            <a:ext cx="5521200" cy="3086100"/>
          </a:xfrm>
          <a:custGeom>
            <a:rect b="b" l="l" r="r" t="t"/>
            <a:pathLst>
              <a:path extrusionOk="0" h="120000" w="120000">
                <a:moveTo>
                  <a:pt x="0" y="0"/>
                </a:moveTo>
                <a:lnTo>
                  <a:pt x="120000" y="0"/>
                </a:lnTo>
                <a:lnTo>
                  <a:pt x="120000" y="120000"/>
                </a:lnTo>
                <a:lnTo>
                  <a:pt x="0" y="120000"/>
                </a:lnTo>
                <a:close/>
              </a:path>
            </a:pathLst>
          </a:custGeom>
        </p:spPr>
      </p:sp>
      <p:sp>
        <p:nvSpPr>
          <p:cNvPr id="44" name="Google Shape;44;g13f7b5ee112_0_3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 name="Google Shape;45;g13f7b5ee112_0_3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13f7b5ee112_0_18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08" name="Google Shape;208;g13f7b5ee112_0_185:notes"/>
          <p:cNvSpPr/>
          <p:nvPr>
            <p:ph idx="2" type="sldImg"/>
          </p:nvPr>
        </p:nvSpPr>
        <p:spPr>
          <a:xfrm>
            <a:off x="668338" y="1143000"/>
            <a:ext cx="55212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13f87a31183_0_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14" name="Google Shape;214;g13f87a31183_0_1:notes"/>
          <p:cNvSpPr/>
          <p:nvPr>
            <p:ph idx="2" type="sldImg"/>
          </p:nvPr>
        </p:nvSpPr>
        <p:spPr>
          <a:xfrm>
            <a:off x="668338" y="1143000"/>
            <a:ext cx="55212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13f7b5ee112_0_180:notes"/>
          <p:cNvSpPr/>
          <p:nvPr>
            <p:ph idx="2" type="sldImg"/>
          </p:nvPr>
        </p:nvSpPr>
        <p:spPr>
          <a:xfrm>
            <a:off x="668338" y="1143000"/>
            <a:ext cx="5521200" cy="30861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13f7b5ee112_0_18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2" name="Google Shape;222;g13f7b5ee112_0_18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12fd33b9550_0_8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27" name="Google Shape;227;g12fd33b9550_0_88:notes"/>
          <p:cNvSpPr/>
          <p:nvPr>
            <p:ph idx="2" type="sldImg"/>
          </p:nvPr>
        </p:nvSpPr>
        <p:spPr>
          <a:xfrm>
            <a:off x="668338" y="1143000"/>
            <a:ext cx="55212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12fd33b9550_0_6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37" name="Google Shape;237;g12fd33b9550_0_69:notes"/>
          <p:cNvSpPr/>
          <p:nvPr>
            <p:ph idx="2" type="sldImg"/>
          </p:nvPr>
        </p:nvSpPr>
        <p:spPr>
          <a:xfrm>
            <a:off x="668338" y="1143000"/>
            <a:ext cx="55212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12fd33b9550_0_10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57" name="Google Shape;257;g12fd33b9550_0_106:notes"/>
          <p:cNvSpPr/>
          <p:nvPr>
            <p:ph idx="2" type="sldImg"/>
          </p:nvPr>
        </p:nvSpPr>
        <p:spPr>
          <a:xfrm>
            <a:off x="668338" y="1143000"/>
            <a:ext cx="55212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13fa24e388c_0_0:notes"/>
          <p:cNvSpPr/>
          <p:nvPr>
            <p:ph idx="2" type="sldImg"/>
          </p:nvPr>
        </p:nvSpPr>
        <p:spPr>
          <a:xfrm>
            <a:off x="668338" y="1143000"/>
            <a:ext cx="5521200" cy="30861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13fa24e388c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8" name="Google Shape;268;g13fa24e388c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p2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73" name="Google Shape;273;p23:notes"/>
          <p:cNvSpPr/>
          <p:nvPr>
            <p:ph idx="2" type="sldImg"/>
          </p:nvPr>
        </p:nvSpPr>
        <p:spPr>
          <a:xfrm>
            <a:off x="668338" y="1143000"/>
            <a:ext cx="55213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 name="Shape 49"/>
        <p:cNvGrpSpPr/>
        <p:nvPr/>
      </p:nvGrpSpPr>
      <p:grpSpPr>
        <a:xfrm>
          <a:off x="0" y="0"/>
          <a:ext cx="0" cy="0"/>
          <a:chOff x="0" y="0"/>
          <a:chExt cx="0" cy="0"/>
        </a:xfrm>
      </p:grpSpPr>
      <p:sp>
        <p:nvSpPr>
          <p:cNvPr id="50" name="Google Shape;50;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1" name="Google Shape;51;p1:notes"/>
          <p:cNvSpPr/>
          <p:nvPr>
            <p:ph idx="2" type="sldImg"/>
          </p:nvPr>
        </p:nvSpPr>
        <p:spPr>
          <a:xfrm>
            <a:off x="668338" y="1143000"/>
            <a:ext cx="55213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g13f7b5ee112_0_24:notes"/>
          <p:cNvSpPr/>
          <p:nvPr>
            <p:ph idx="2" type="sldImg"/>
          </p:nvPr>
        </p:nvSpPr>
        <p:spPr>
          <a:xfrm>
            <a:off x="668338" y="1143000"/>
            <a:ext cx="5521200" cy="3086100"/>
          </a:xfrm>
          <a:custGeom>
            <a:rect b="b" l="l" r="r" t="t"/>
            <a:pathLst>
              <a:path extrusionOk="0" h="120000" w="120000">
                <a:moveTo>
                  <a:pt x="0" y="0"/>
                </a:moveTo>
                <a:lnTo>
                  <a:pt x="120000" y="0"/>
                </a:lnTo>
                <a:lnTo>
                  <a:pt x="120000" y="120000"/>
                </a:lnTo>
                <a:lnTo>
                  <a:pt x="0" y="120000"/>
                </a:lnTo>
                <a:close/>
              </a:path>
            </a:pathLst>
          </a:custGeom>
        </p:spPr>
      </p:sp>
      <p:sp>
        <p:nvSpPr>
          <p:cNvPr id="59" name="Google Shape;59;g13f7b5ee112_0_2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0" name="Google Shape;60;g13f7b5ee112_0_2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5" name="Google Shape;65;p5:notes"/>
          <p:cNvSpPr/>
          <p:nvPr>
            <p:ph idx="2" type="sldImg"/>
          </p:nvPr>
        </p:nvSpPr>
        <p:spPr>
          <a:xfrm>
            <a:off x="668338" y="1143000"/>
            <a:ext cx="55213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p2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3" name="Google Shape;73;p21:notes"/>
          <p:cNvSpPr/>
          <p:nvPr>
            <p:ph idx="2" type="sldImg"/>
          </p:nvPr>
        </p:nvSpPr>
        <p:spPr>
          <a:xfrm>
            <a:off x="668338" y="1143000"/>
            <a:ext cx="55213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12fd33b9550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317500" lvl="0" marL="457200" rtl="0" algn="l">
              <a:lnSpc>
                <a:spcPct val="100000"/>
              </a:lnSpc>
              <a:spcBef>
                <a:spcPts val="0"/>
              </a:spcBef>
              <a:spcAft>
                <a:spcPts val="0"/>
              </a:spcAft>
              <a:buSzPts val="1400"/>
              <a:buChar char="●"/>
            </a:pPr>
            <a:r>
              <a:rPr lang="en-US"/>
              <a:t>You can modernize your existing enterprise service bus and integrate it to the cloud. We helped the an international car rental company. </a:t>
            </a:r>
            <a:endParaRPr/>
          </a:p>
          <a:p>
            <a:pPr indent="-317500" lvl="0" marL="457200" rtl="0" algn="l">
              <a:lnSpc>
                <a:spcPct val="100000"/>
              </a:lnSpc>
              <a:spcBef>
                <a:spcPts val="0"/>
              </a:spcBef>
              <a:spcAft>
                <a:spcPts val="0"/>
              </a:spcAft>
              <a:buSzPts val="1400"/>
              <a:buChar char="●"/>
            </a:pPr>
            <a:r>
              <a:rPr lang="en-US"/>
              <a:t>You can cap your integration costs as we did by helping a $120 billion dollar international bank do this year as they moved off Mulesoft owned by Salesforce. </a:t>
            </a:r>
            <a:endParaRPr/>
          </a:p>
          <a:p>
            <a:pPr indent="-317500" lvl="0" marL="457200" rtl="0" algn="l">
              <a:lnSpc>
                <a:spcPct val="100000"/>
              </a:lnSpc>
              <a:spcBef>
                <a:spcPts val="0"/>
              </a:spcBef>
              <a:spcAft>
                <a:spcPts val="0"/>
              </a:spcAft>
              <a:buSzPts val="1400"/>
              <a:buChar char="●"/>
            </a:pPr>
            <a:r>
              <a:rPr lang="en-US"/>
              <a:t>You can stream data between clouds as we did for Adenza, an international financial risk management company, that was Oracle’s largest SMB deal last year. </a:t>
            </a:r>
            <a:endParaRPr/>
          </a:p>
          <a:p>
            <a:pPr indent="-317500" lvl="0" marL="457200" rtl="0" algn="l">
              <a:lnSpc>
                <a:spcPct val="100000"/>
              </a:lnSpc>
              <a:spcBef>
                <a:spcPts val="0"/>
              </a:spcBef>
              <a:spcAft>
                <a:spcPts val="0"/>
              </a:spcAft>
              <a:buSzPts val="1400"/>
              <a:buChar char="●"/>
            </a:pPr>
            <a:r>
              <a:rPr lang="en-US"/>
              <a:t>We can reduce the burden of ETL and speed data replication between legacy systems and new cloud based data warehouses </a:t>
            </a:r>
            <a:endParaRPr/>
          </a:p>
          <a:p>
            <a:pPr indent="-317500" lvl="0" marL="457200" rtl="0" algn="l">
              <a:lnSpc>
                <a:spcPct val="100000"/>
              </a:lnSpc>
              <a:spcBef>
                <a:spcPts val="0"/>
              </a:spcBef>
              <a:spcAft>
                <a:spcPts val="0"/>
              </a:spcAft>
              <a:buSzPts val="1400"/>
              <a:buChar char="●"/>
            </a:pPr>
            <a:r>
              <a:rPr lang="en-US"/>
              <a:t>You can run severless on premises like we have been doing with PNC Bank for two years. </a:t>
            </a:r>
            <a:endParaRPr/>
          </a:p>
        </p:txBody>
      </p:sp>
      <p:sp>
        <p:nvSpPr>
          <p:cNvPr id="92" name="Google Shape;92;g12fd33b9550_0_0:notes"/>
          <p:cNvSpPr/>
          <p:nvPr>
            <p:ph idx="2" type="sldImg"/>
          </p:nvPr>
        </p:nvSpPr>
        <p:spPr>
          <a:xfrm>
            <a:off x="668338" y="1143000"/>
            <a:ext cx="55212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13f7b5ee112_0_7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4" name="Google Shape;124;g13f7b5ee112_0_75:notes"/>
          <p:cNvSpPr/>
          <p:nvPr>
            <p:ph idx="2" type="sldImg"/>
          </p:nvPr>
        </p:nvSpPr>
        <p:spPr>
          <a:xfrm>
            <a:off x="668338" y="1143000"/>
            <a:ext cx="55212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13f7b5ee112_0_9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1" name="Google Shape;131;g13f7b5ee112_0_97:notes"/>
          <p:cNvSpPr/>
          <p:nvPr>
            <p:ph idx="2" type="sldImg"/>
          </p:nvPr>
        </p:nvSpPr>
        <p:spPr>
          <a:xfrm>
            <a:off x="668338" y="1143000"/>
            <a:ext cx="55212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12" name="Shape 12"/>
        <p:cNvGrpSpPr/>
        <p:nvPr/>
      </p:nvGrpSpPr>
      <p:grpSpPr>
        <a:xfrm>
          <a:off x="0" y="0"/>
          <a:ext cx="0" cy="0"/>
          <a:chOff x="0" y="0"/>
          <a:chExt cx="0" cy="0"/>
        </a:xfrm>
      </p:grpSpPr>
      <p:sp>
        <p:nvSpPr>
          <p:cNvPr id="13" name="Google Shape;13;p2"/>
          <p:cNvSpPr txBox="1"/>
          <p:nvPr>
            <p:ph type="ctrTitle"/>
          </p:nvPr>
        </p:nvSpPr>
        <p:spPr>
          <a:xfrm>
            <a:off x="1828799" y="2238751"/>
            <a:ext cx="20743863" cy="4762488"/>
          </a:xfrm>
          <a:prstGeom prst="rect">
            <a:avLst/>
          </a:prstGeom>
          <a:noFill/>
          <a:ln>
            <a:noFill/>
          </a:ln>
        </p:spPr>
        <p:txBody>
          <a:bodyPr anchorCtr="0" anchor="b" bIns="0" lIns="0" spcFirstLastPara="1" rIns="0" wrap="square" tIns="0">
            <a:noAutofit/>
          </a:bodyPr>
          <a:lstStyle>
            <a:lvl1pPr lvl="0" algn="ctr">
              <a:lnSpc>
                <a:spcPct val="90000"/>
              </a:lnSpc>
              <a:spcBef>
                <a:spcPts val="0"/>
              </a:spcBef>
              <a:spcAft>
                <a:spcPts val="0"/>
              </a:spcAft>
              <a:buClr>
                <a:srgbClr val="00A7E3"/>
              </a:buClr>
              <a:buSzPts val="12000"/>
              <a:buFont typeface="Raleway Black"/>
              <a:buNone/>
              <a:defRPr sz="1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 name="Google Shape;14;p2"/>
          <p:cNvSpPr txBox="1"/>
          <p:nvPr>
            <p:ph idx="1" type="subTitle"/>
          </p:nvPr>
        </p:nvSpPr>
        <p:spPr>
          <a:xfrm>
            <a:off x="1828799" y="7184899"/>
            <a:ext cx="20743863" cy="3302709"/>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995"/>
              </a:spcBef>
              <a:spcAft>
                <a:spcPts val="0"/>
              </a:spcAft>
              <a:buClr>
                <a:srgbClr val="A5A5A5"/>
              </a:buClr>
              <a:buSzPts val="4800"/>
              <a:buNone/>
              <a:defRPr sz="4800">
                <a:solidFill>
                  <a:srgbClr val="A5A5A5"/>
                </a:solidFill>
              </a:defRPr>
            </a:lvl1pPr>
            <a:lvl2pPr lvl="1" algn="ctr">
              <a:lnSpc>
                <a:spcPct val="90000"/>
              </a:lnSpc>
              <a:spcBef>
                <a:spcPts val="997"/>
              </a:spcBef>
              <a:spcAft>
                <a:spcPts val="0"/>
              </a:spcAft>
              <a:buClr>
                <a:schemeClr val="dk1"/>
              </a:buClr>
              <a:buSzPts val="3989"/>
              <a:buNone/>
              <a:defRPr sz="3989"/>
            </a:lvl2pPr>
            <a:lvl3pPr lvl="2" algn="ctr">
              <a:lnSpc>
                <a:spcPct val="90000"/>
              </a:lnSpc>
              <a:spcBef>
                <a:spcPts val="997"/>
              </a:spcBef>
              <a:spcAft>
                <a:spcPts val="0"/>
              </a:spcAft>
              <a:buClr>
                <a:schemeClr val="dk1"/>
              </a:buClr>
              <a:buSzPts val="3590"/>
              <a:buNone/>
              <a:defRPr sz="3590"/>
            </a:lvl3pPr>
            <a:lvl4pPr lvl="3" algn="ctr">
              <a:lnSpc>
                <a:spcPct val="90000"/>
              </a:lnSpc>
              <a:spcBef>
                <a:spcPts val="997"/>
              </a:spcBef>
              <a:spcAft>
                <a:spcPts val="0"/>
              </a:spcAft>
              <a:buClr>
                <a:schemeClr val="dk1"/>
              </a:buClr>
              <a:buSzPts val="3192"/>
              <a:buNone/>
              <a:defRPr sz="3192"/>
            </a:lvl4pPr>
            <a:lvl5pPr lvl="4" algn="ctr">
              <a:lnSpc>
                <a:spcPct val="90000"/>
              </a:lnSpc>
              <a:spcBef>
                <a:spcPts val="997"/>
              </a:spcBef>
              <a:spcAft>
                <a:spcPts val="0"/>
              </a:spcAft>
              <a:buClr>
                <a:schemeClr val="dk1"/>
              </a:buClr>
              <a:buSzPts val="3192"/>
              <a:buNone/>
              <a:defRPr sz="3192"/>
            </a:lvl5pPr>
            <a:lvl6pPr lvl="5" algn="ctr">
              <a:lnSpc>
                <a:spcPct val="90000"/>
              </a:lnSpc>
              <a:spcBef>
                <a:spcPts val="997"/>
              </a:spcBef>
              <a:spcAft>
                <a:spcPts val="0"/>
              </a:spcAft>
              <a:buClr>
                <a:schemeClr val="dk1"/>
              </a:buClr>
              <a:buSzPts val="3192"/>
              <a:buNone/>
              <a:defRPr sz="3192"/>
            </a:lvl6pPr>
            <a:lvl7pPr lvl="6" algn="ctr">
              <a:lnSpc>
                <a:spcPct val="90000"/>
              </a:lnSpc>
              <a:spcBef>
                <a:spcPts val="997"/>
              </a:spcBef>
              <a:spcAft>
                <a:spcPts val="0"/>
              </a:spcAft>
              <a:buClr>
                <a:schemeClr val="dk1"/>
              </a:buClr>
              <a:buSzPts val="3192"/>
              <a:buNone/>
              <a:defRPr sz="3192"/>
            </a:lvl7pPr>
            <a:lvl8pPr lvl="7" algn="ctr">
              <a:lnSpc>
                <a:spcPct val="90000"/>
              </a:lnSpc>
              <a:spcBef>
                <a:spcPts val="997"/>
              </a:spcBef>
              <a:spcAft>
                <a:spcPts val="0"/>
              </a:spcAft>
              <a:buClr>
                <a:schemeClr val="dk1"/>
              </a:buClr>
              <a:buSzPts val="3192"/>
              <a:buNone/>
              <a:defRPr sz="3192"/>
            </a:lvl8pPr>
            <a:lvl9pPr lvl="8" algn="ctr">
              <a:lnSpc>
                <a:spcPct val="90000"/>
              </a:lnSpc>
              <a:spcBef>
                <a:spcPts val="997"/>
              </a:spcBef>
              <a:spcAft>
                <a:spcPts val="0"/>
              </a:spcAft>
              <a:buClr>
                <a:schemeClr val="dk1"/>
              </a:buClr>
              <a:buSzPts val="3192"/>
              <a:buNone/>
              <a:defRPr sz="3192"/>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15" name="Shape 15"/>
        <p:cNvGrpSpPr/>
        <p:nvPr/>
      </p:nvGrpSpPr>
      <p:grpSpPr>
        <a:xfrm>
          <a:off x="0" y="0"/>
          <a:ext cx="0" cy="0"/>
          <a:chOff x="0" y="0"/>
          <a:chExt cx="0" cy="0"/>
        </a:xfrm>
      </p:grpSpPr>
      <p:sp>
        <p:nvSpPr>
          <p:cNvPr id="16" name="Google Shape;16;p3"/>
          <p:cNvSpPr txBox="1"/>
          <p:nvPr>
            <p:ph idx="1" type="body"/>
          </p:nvPr>
        </p:nvSpPr>
        <p:spPr>
          <a:xfrm>
            <a:off x="1828800" y="3730752"/>
            <a:ext cx="20780375" cy="7718298"/>
          </a:xfrm>
          <a:prstGeom prst="rect">
            <a:avLst/>
          </a:prstGeom>
          <a:noFill/>
          <a:ln>
            <a:noFill/>
          </a:ln>
        </p:spPr>
        <p:txBody>
          <a:bodyPr anchorCtr="0" anchor="t" bIns="45700" lIns="91425" spcFirstLastPara="1" rIns="91425" wrap="square" tIns="45700">
            <a:normAutofit/>
          </a:bodyPr>
          <a:lstStyle>
            <a:lvl1pPr indent="-406400" lvl="0" marL="457200" algn="l">
              <a:lnSpc>
                <a:spcPct val="90000"/>
              </a:lnSpc>
              <a:spcBef>
                <a:spcPts val="1995"/>
              </a:spcBef>
              <a:spcAft>
                <a:spcPts val="0"/>
              </a:spcAft>
              <a:buClr>
                <a:schemeClr val="dk1"/>
              </a:buClr>
              <a:buSzPts val="2800"/>
              <a:buChar char="•"/>
              <a:defRPr sz="2800"/>
            </a:lvl1pPr>
            <a:lvl2pPr indent="-406400" lvl="1" marL="914400" algn="l">
              <a:lnSpc>
                <a:spcPct val="90000"/>
              </a:lnSpc>
              <a:spcBef>
                <a:spcPts val="997"/>
              </a:spcBef>
              <a:spcAft>
                <a:spcPts val="0"/>
              </a:spcAft>
              <a:buClr>
                <a:schemeClr val="dk1"/>
              </a:buClr>
              <a:buSzPts val="2800"/>
              <a:buChar char="•"/>
              <a:defRPr sz="2800"/>
            </a:lvl2pPr>
            <a:lvl3pPr indent="-406400" lvl="2" marL="1371600" algn="l">
              <a:lnSpc>
                <a:spcPct val="90000"/>
              </a:lnSpc>
              <a:spcBef>
                <a:spcPts val="997"/>
              </a:spcBef>
              <a:spcAft>
                <a:spcPts val="0"/>
              </a:spcAft>
              <a:buClr>
                <a:schemeClr val="dk1"/>
              </a:buClr>
              <a:buSzPts val="2800"/>
              <a:buChar char="•"/>
              <a:defRPr sz="2800"/>
            </a:lvl3pPr>
            <a:lvl4pPr indent="-406400" lvl="3" marL="1828800" algn="l">
              <a:lnSpc>
                <a:spcPct val="90000"/>
              </a:lnSpc>
              <a:spcBef>
                <a:spcPts val="997"/>
              </a:spcBef>
              <a:spcAft>
                <a:spcPts val="0"/>
              </a:spcAft>
              <a:buClr>
                <a:schemeClr val="dk1"/>
              </a:buClr>
              <a:buSzPts val="2800"/>
              <a:buChar char="•"/>
              <a:defRPr sz="2800"/>
            </a:lvl4pPr>
            <a:lvl5pPr indent="-406400" lvl="4" marL="2286000" algn="l">
              <a:lnSpc>
                <a:spcPct val="90000"/>
              </a:lnSpc>
              <a:spcBef>
                <a:spcPts val="997"/>
              </a:spcBef>
              <a:spcAft>
                <a:spcPts val="0"/>
              </a:spcAft>
              <a:buClr>
                <a:schemeClr val="dk1"/>
              </a:buClr>
              <a:buSzPts val="2800"/>
              <a:buChar char="•"/>
              <a:defRPr sz="2800"/>
            </a:lvl5pPr>
            <a:lvl6pPr indent="-342900" lvl="5" marL="2743200" algn="l">
              <a:lnSpc>
                <a:spcPct val="90000"/>
              </a:lnSpc>
              <a:spcBef>
                <a:spcPts val="997"/>
              </a:spcBef>
              <a:spcAft>
                <a:spcPts val="0"/>
              </a:spcAft>
              <a:buClr>
                <a:schemeClr val="dk1"/>
              </a:buClr>
              <a:buSzPts val="1800"/>
              <a:buChar char="•"/>
              <a:defRPr/>
            </a:lvl6pPr>
            <a:lvl7pPr indent="-342900" lvl="6" marL="3200400" algn="l">
              <a:lnSpc>
                <a:spcPct val="90000"/>
              </a:lnSpc>
              <a:spcBef>
                <a:spcPts val="997"/>
              </a:spcBef>
              <a:spcAft>
                <a:spcPts val="0"/>
              </a:spcAft>
              <a:buClr>
                <a:schemeClr val="dk1"/>
              </a:buClr>
              <a:buSzPts val="1800"/>
              <a:buChar char="•"/>
              <a:defRPr/>
            </a:lvl7pPr>
            <a:lvl8pPr indent="-342900" lvl="7" marL="3657600" algn="l">
              <a:lnSpc>
                <a:spcPct val="90000"/>
              </a:lnSpc>
              <a:spcBef>
                <a:spcPts val="997"/>
              </a:spcBef>
              <a:spcAft>
                <a:spcPts val="0"/>
              </a:spcAft>
              <a:buClr>
                <a:schemeClr val="dk1"/>
              </a:buClr>
              <a:buSzPts val="1800"/>
              <a:buChar char="•"/>
              <a:defRPr/>
            </a:lvl8pPr>
            <a:lvl9pPr indent="-342900" lvl="8" marL="4114800" algn="l">
              <a:lnSpc>
                <a:spcPct val="90000"/>
              </a:lnSpc>
              <a:spcBef>
                <a:spcPts val="997"/>
              </a:spcBef>
              <a:spcAft>
                <a:spcPts val="0"/>
              </a:spcAft>
              <a:buClr>
                <a:schemeClr val="dk1"/>
              </a:buClr>
              <a:buSzPts val="1800"/>
              <a:buChar char="•"/>
              <a:defRPr/>
            </a:lvl9pPr>
          </a:lstStyle>
          <a:p/>
        </p:txBody>
      </p:sp>
      <p:sp>
        <p:nvSpPr>
          <p:cNvPr id="17" name="Google Shape;17;p3"/>
          <p:cNvSpPr txBox="1"/>
          <p:nvPr>
            <p:ph idx="2" type="body"/>
          </p:nvPr>
        </p:nvSpPr>
        <p:spPr>
          <a:xfrm>
            <a:off x="1828800" y="1326863"/>
            <a:ext cx="20743863" cy="842963"/>
          </a:xfrm>
          <a:prstGeom prst="rect">
            <a:avLst/>
          </a:prstGeom>
          <a:noFill/>
          <a:ln>
            <a:noFill/>
          </a:ln>
        </p:spPr>
        <p:txBody>
          <a:bodyPr anchorCtr="0" anchor="t" bIns="45700" lIns="91425" spcFirstLastPara="1" rIns="91425" wrap="square" tIns="45700">
            <a:normAutofit/>
          </a:bodyPr>
          <a:lstStyle>
            <a:lvl1pPr indent="-228600" lvl="0" marL="457200" algn="ctr">
              <a:lnSpc>
                <a:spcPct val="90000"/>
              </a:lnSpc>
              <a:spcBef>
                <a:spcPts val="1995"/>
              </a:spcBef>
              <a:spcAft>
                <a:spcPts val="0"/>
              </a:spcAft>
              <a:buClr>
                <a:srgbClr val="A5A5A5"/>
              </a:buClr>
              <a:buSzPts val="2800"/>
              <a:buNone/>
              <a:defRPr>
                <a:solidFill>
                  <a:srgbClr val="A5A5A5"/>
                </a:solidFill>
              </a:defRPr>
            </a:lvl1pPr>
            <a:lvl2pPr indent="-342900" lvl="1" marL="914400" algn="l">
              <a:lnSpc>
                <a:spcPct val="90000"/>
              </a:lnSpc>
              <a:spcBef>
                <a:spcPts val="997"/>
              </a:spcBef>
              <a:spcAft>
                <a:spcPts val="0"/>
              </a:spcAft>
              <a:buClr>
                <a:schemeClr val="dk1"/>
              </a:buClr>
              <a:buSzPts val="1800"/>
              <a:buChar char="•"/>
              <a:defRPr/>
            </a:lvl2pPr>
            <a:lvl3pPr indent="-342900" lvl="2" marL="1371600" algn="l">
              <a:lnSpc>
                <a:spcPct val="90000"/>
              </a:lnSpc>
              <a:spcBef>
                <a:spcPts val="997"/>
              </a:spcBef>
              <a:spcAft>
                <a:spcPts val="0"/>
              </a:spcAft>
              <a:buClr>
                <a:schemeClr val="dk1"/>
              </a:buClr>
              <a:buSzPts val="1800"/>
              <a:buChar char="•"/>
              <a:defRPr/>
            </a:lvl3pPr>
            <a:lvl4pPr indent="-342900" lvl="3" marL="1828800" algn="l">
              <a:lnSpc>
                <a:spcPct val="90000"/>
              </a:lnSpc>
              <a:spcBef>
                <a:spcPts val="997"/>
              </a:spcBef>
              <a:spcAft>
                <a:spcPts val="0"/>
              </a:spcAft>
              <a:buClr>
                <a:schemeClr val="dk1"/>
              </a:buClr>
              <a:buSzPts val="1800"/>
              <a:buChar char="•"/>
              <a:defRPr/>
            </a:lvl4pPr>
            <a:lvl5pPr indent="-342900" lvl="4" marL="2286000" algn="l">
              <a:lnSpc>
                <a:spcPct val="90000"/>
              </a:lnSpc>
              <a:spcBef>
                <a:spcPts val="997"/>
              </a:spcBef>
              <a:spcAft>
                <a:spcPts val="0"/>
              </a:spcAft>
              <a:buClr>
                <a:schemeClr val="dk1"/>
              </a:buClr>
              <a:buSzPts val="1800"/>
              <a:buChar char="•"/>
              <a:defRPr/>
            </a:lvl5pPr>
            <a:lvl6pPr indent="-342900" lvl="5" marL="2743200" algn="l">
              <a:lnSpc>
                <a:spcPct val="90000"/>
              </a:lnSpc>
              <a:spcBef>
                <a:spcPts val="997"/>
              </a:spcBef>
              <a:spcAft>
                <a:spcPts val="0"/>
              </a:spcAft>
              <a:buClr>
                <a:schemeClr val="dk1"/>
              </a:buClr>
              <a:buSzPts val="1800"/>
              <a:buChar char="•"/>
              <a:defRPr/>
            </a:lvl6pPr>
            <a:lvl7pPr indent="-342900" lvl="6" marL="3200400" algn="l">
              <a:lnSpc>
                <a:spcPct val="90000"/>
              </a:lnSpc>
              <a:spcBef>
                <a:spcPts val="997"/>
              </a:spcBef>
              <a:spcAft>
                <a:spcPts val="0"/>
              </a:spcAft>
              <a:buClr>
                <a:schemeClr val="dk1"/>
              </a:buClr>
              <a:buSzPts val="1800"/>
              <a:buChar char="•"/>
              <a:defRPr/>
            </a:lvl7pPr>
            <a:lvl8pPr indent="-342900" lvl="7" marL="3657600" algn="l">
              <a:lnSpc>
                <a:spcPct val="90000"/>
              </a:lnSpc>
              <a:spcBef>
                <a:spcPts val="997"/>
              </a:spcBef>
              <a:spcAft>
                <a:spcPts val="0"/>
              </a:spcAft>
              <a:buClr>
                <a:schemeClr val="dk1"/>
              </a:buClr>
              <a:buSzPts val="1800"/>
              <a:buChar char="•"/>
              <a:defRPr/>
            </a:lvl8pPr>
            <a:lvl9pPr indent="-342900" lvl="8" marL="4114800" algn="l">
              <a:lnSpc>
                <a:spcPct val="90000"/>
              </a:lnSpc>
              <a:spcBef>
                <a:spcPts val="997"/>
              </a:spcBef>
              <a:spcAft>
                <a:spcPts val="0"/>
              </a:spcAft>
              <a:buClr>
                <a:schemeClr val="dk1"/>
              </a:buClr>
              <a:buSzPts val="1800"/>
              <a:buChar char="•"/>
              <a:defRPr/>
            </a:lvl9pPr>
          </a:lstStyle>
          <a:p/>
        </p:txBody>
      </p:sp>
      <p:sp>
        <p:nvSpPr>
          <p:cNvPr id="18" name="Google Shape;18;p3"/>
          <p:cNvSpPr txBox="1"/>
          <p:nvPr>
            <p:ph type="title"/>
          </p:nvPr>
        </p:nvSpPr>
        <p:spPr>
          <a:xfrm>
            <a:off x="1828800" y="2203129"/>
            <a:ext cx="20780375" cy="962914"/>
          </a:xfrm>
          <a:prstGeom prst="rect">
            <a:avLst/>
          </a:prstGeom>
          <a:noFill/>
          <a:ln>
            <a:noFill/>
          </a:ln>
        </p:spPr>
        <p:txBody>
          <a:bodyPr anchorCtr="0" anchor="ctr" bIns="0" lIns="0" spcFirstLastPara="1" rIns="0" wrap="square" tIns="0">
            <a:noAutofit/>
          </a:bodyPr>
          <a:lstStyle>
            <a:lvl1pPr lvl="0" algn="ctr">
              <a:lnSpc>
                <a:spcPct val="90000"/>
              </a:lnSpc>
              <a:spcBef>
                <a:spcPts val="0"/>
              </a:spcBef>
              <a:spcAft>
                <a:spcPts val="0"/>
              </a:spcAft>
              <a:buClr>
                <a:srgbClr val="00A7E3"/>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bg>
      <p:bgPr>
        <a:blipFill>
          <a:blip r:embed="rId2">
            <a:alphaModFix/>
          </a:blip>
          <a:stretch>
            <a:fillRect/>
          </a:stretch>
        </a:blipFill>
      </p:bgPr>
    </p:bg>
    <p:spTree>
      <p:nvGrpSpPr>
        <p:cNvPr id="19" name="Shape 19"/>
        <p:cNvGrpSpPr/>
        <p:nvPr/>
      </p:nvGrpSpPr>
      <p:grpSpPr>
        <a:xfrm>
          <a:off x="0" y="0"/>
          <a:ext cx="0" cy="0"/>
          <a:chOff x="0" y="0"/>
          <a:chExt cx="0" cy="0"/>
        </a:xfrm>
      </p:grpSpPr>
      <p:sp>
        <p:nvSpPr>
          <p:cNvPr id="20" name="Google Shape;20;p4"/>
          <p:cNvSpPr txBox="1"/>
          <p:nvPr>
            <p:ph idx="1" type="body"/>
          </p:nvPr>
        </p:nvSpPr>
        <p:spPr>
          <a:xfrm>
            <a:off x="1828800" y="3730752"/>
            <a:ext cx="20780375" cy="7718298"/>
          </a:xfrm>
          <a:prstGeom prst="rect">
            <a:avLst/>
          </a:prstGeom>
          <a:noFill/>
          <a:ln>
            <a:noFill/>
          </a:ln>
        </p:spPr>
        <p:txBody>
          <a:bodyPr anchorCtr="0" anchor="t" bIns="45700" lIns="91425" spcFirstLastPara="1" rIns="91425" wrap="square" tIns="45700">
            <a:normAutofit/>
          </a:bodyPr>
          <a:lstStyle>
            <a:lvl1pPr indent="-406400" lvl="0" marL="457200" algn="l">
              <a:lnSpc>
                <a:spcPct val="90000"/>
              </a:lnSpc>
              <a:spcBef>
                <a:spcPts val="1995"/>
              </a:spcBef>
              <a:spcAft>
                <a:spcPts val="0"/>
              </a:spcAft>
              <a:buClr>
                <a:schemeClr val="dk1"/>
              </a:buClr>
              <a:buSzPts val="2800"/>
              <a:buChar char="•"/>
              <a:defRPr sz="2800"/>
            </a:lvl1pPr>
            <a:lvl2pPr indent="-406400" lvl="1" marL="914400" algn="l">
              <a:lnSpc>
                <a:spcPct val="90000"/>
              </a:lnSpc>
              <a:spcBef>
                <a:spcPts val="997"/>
              </a:spcBef>
              <a:spcAft>
                <a:spcPts val="0"/>
              </a:spcAft>
              <a:buClr>
                <a:schemeClr val="dk1"/>
              </a:buClr>
              <a:buSzPts val="2800"/>
              <a:buChar char="•"/>
              <a:defRPr sz="2800"/>
            </a:lvl2pPr>
            <a:lvl3pPr indent="-406400" lvl="2" marL="1371600" algn="l">
              <a:lnSpc>
                <a:spcPct val="90000"/>
              </a:lnSpc>
              <a:spcBef>
                <a:spcPts val="997"/>
              </a:spcBef>
              <a:spcAft>
                <a:spcPts val="0"/>
              </a:spcAft>
              <a:buClr>
                <a:schemeClr val="dk1"/>
              </a:buClr>
              <a:buSzPts val="2800"/>
              <a:buChar char="•"/>
              <a:defRPr sz="2800"/>
            </a:lvl3pPr>
            <a:lvl4pPr indent="-406400" lvl="3" marL="1828800" algn="l">
              <a:lnSpc>
                <a:spcPct val="90000"/>
              </a:lnSpc>
              <a:spcBef>
                <a:spcPts val="997"/>
              </a:spcBef>
              <a:spcAft>
                <a:spcPts val="0"/>
              </a:spcAft>
              <a:buClr>
                <a:schemeClr val="dk1"/>
              </a:buClr>
              <a:buSzPts val="2800"/>
              <a:buChar char="•"/>
              <a:defRPr sz="2800"/>
            </a:lvl4pPr>
            <a:lvl5pPr indent="-406400" lvl="4" marL="2286000" algn="l">
              <a:lnSpc>
                <a:spcPct val="90000"/>
              </a:lnSpc>
              <a:spcBef>
                <a:spcPts val="997"/>
              </a:spcBef>
              <a:spcAft>
                <a:spcPts val="0"/>
              </a:spcAft>
              <a:buClr>
                <a:schemeClr val="dk1"/>
              </a:buClr>
              <a:buSzPts val="2800"/>
              <a:buChar char="•"/>
              <a:defRPr sz="2800"/>
            </a:lvl5pPr>
            <a:lvl6pPr indent="-342900" lvl="5" marL="2743200" algn="l">
              <a:lnSpc>
                <a:spcPct val="90000"/>
              </a:lnSpc>
              <a:spcBef>
                <a:spcPts val="997"/>
              </a:spcBef>
              <a:spcAft>
                <a:spcPts val="0"/>
              </a:spcAft>
              <a:buClr>
                <a:schemeClr val="dk1"/>
              </a:buClr>
              <a:buSzPts val="1800"/>
              <a:buChar char="•"/>
              <a:defRPr/>
            </a:lvl6pPr>
            <a:lvl7pPr indent="-342900" lvl="6" marL="3200400" algn="l">
              <a:lnSpc>
                <a:spcPct val="90000"/>
              </a:lnSpc>
              <a:spcBef>
                <a:spcPts val="997"/>
              </a:spcBef>
              <a:spcAft>
                <a:spcPts val="0"/>
              </a:spcAft>
              <a:buClr>
                <a:schemeClr val="dk1"/>
              </a:buClr>
              <a:buSzPts val="1800"/>
              <a:buChar char="•"/>
              <a:defRPr/>
            </a:lvl7pPr>
            <a:lvl8pPr indent="-342900" lvl="7" marL="3657600" algn="l">
              <a:lnSpc>
                <a:spcPct val="90000"/>
              </a:lnSpc>
              <a:spcBef>
                <a:spcPts val="997"/>
              </a:spcBef>
              <a:spcAft>
                <a:spcPts val="0"/>
              </a:spcAft>
              <a:buClr>
                <a:schemeClr val="dk1"/>
              </a:buClr>
              <a:buSzPts val="1800"/>
              <a:buChar char="•"/>
              <a:defRPr/>
            </a:lvl8pPr>
            <a:lvl9pPr indent="-342900" lvl="8" marL="4114800" algn="l">
              <a:lnSpc>
                <a:spcPct val="90000"/>
              </a:lnSpc>
              <a:spcBef>
                <a:spcPts val="997"/>
              </a:spcBef>
              <a:spcAft>
                <a:spcPts val="0"/>
              </a:spcAft>
              <a:buClr>
                <a:schemeClr val="dk1"/>
              </a:buClr>
              <a:buSzPts val="1800"/>
              <a:buChar char="•"/>
              <a:defRPr/>
            </a:lvl9pPr>
          </a:lstStyle>
          <a:p/>
        </p:txBody>
      </p:sp>
      <p:sp>
        <p:nvSpPr>
          <p:cNvPr id="21" name="Google Shape;21;p4"/>
          <p:cNvSpPr txBox="1"/>
          <p:nvPr>
            <p:ph idx="2" type="body"/>
          </p:nvPr>
        </p:nvSpPr>
        <p:spPr>
          <a:xfrm>
            <a:off x="1828800" y="1326863"/>
            <a:ext cx="20743863" cy="842963"/>
          </a:xfrm>
          <a:prstGeom prst="rect">
            <a:avLst/>
          </a:prstGeom>
          <a:noFill/>
          <a:ln>
            <a:noFill/>
          </a:ln>
        </p:spPr>
        <p:txBody>
          <a:bodyPr anchorCtr="0" anchor="t" bIns="45700" lIns="91425" spcFirstLastPara="1" rIns="91425" wrap="square" tIns="45700">
            <a:normAutofit/>
          </a:bodyPr>
          <a:lstStyle>
            <a:lvl1pPr indent="-228600" lvl="0" marL="457200" algn="ctr">
              <a:lnSpc>
                <a:spcPct val="90000"/>
              </a:lnSpc>
              <a:spcBef>
                <a:spcPts val="1995"/>
              </a:spcBef>
              <a:spcAft>
                <a:spcPts val="0"/>
              </a:spcAft>
              <a:buClr>
                <a:srgbClr val="A5A5A5"/>
              </a:buClr>
              <a:buSzPts val="2800"/>
              <a:buNone/>
              <a:defRPr>
                <a:solidFill>
                  <a:srgbClr val="A5A5A5"/>
                </a:solidFill>
              </a:defRPr>
            </a:lvl1pPr>
            <a:lvl2pPr indent="-342900" lvl="1" marL="914400" algn="l">
              <a:lnSpc>
                <a:spcPct val="90000"/>
              </a:lnSpc>
              <a:spcBef>
                <a:spcPts val="997"/>
              </a:spcBef>
              <a:spcAft>
                <a:spcPts val="0"/>
              </a:spcAft>
              <a:buClr>
                <a:schemeClr val="dk1"/>
              </a:buClr>
              <a:buSzPts val="1800"/>
              <a:buChar char="•"/>
              <a:defRPr/>
            </a:lvl2pPr>
            <a:lvl3pPr indent="-342900" lvl="2" marL="1371600" algn="l">
              <a:lnSpc>
                <a:spcPct val="90000"/>
              </a:lnSpc>
              <a:spcBef>
                <a:spcPts val="997"/>
              </a:spcBef>
              <a:spcAft>
                <a:spcPts val="0"/>
              </a:spcAft>
              <a:buClr>
                <a:schemeClr val="dk1"/>
              </a:buClr>
              <a:buSzPts val="1800"/>
              <a:buChar char="•"/>
              <a:defRPr/>
            </a:lvl3pPr>
            <a:lvl4pPr indent="-342900" lvl="3" marL="1828800" algn="l">
              <a:lnSpc>
                <a:spcPct val="90000"/>
              </a:lnSpc>
              <a:spcBef>
                <a:spcPts val="997"/>
              </a:spcBef>
              <a:spcAft>
                <a:spcPts val="0"/>
              </a:spcAft>
              <a:buClr>
                <a:schemeClr val="dk1"/>
              </a:buClr>
              <a:buSzPts val="1800"/>
              <a:buChar char="•"/>
              <a:defRPr/>
            </a:lvl4pPr>
            <a:lvl5pPr indent="-342900" lvl="4" marL="2286000" algn="l">
              <a:lnSpc>
                <a:spcPct val="90000"/>
              </a:lnSpc>
              <a:spcBef>
                <a:spcPts val="997"/>
              </a:spcBef>
              <a:spcAft>
                <a:spcPts val="0"/>
              </a:spcAft>
              <a:buClr>
                <a:schemeClr val="dk1"/>
              </a:buClr>
              <a:buSzPts val="1800"/>
              <a:buChar char="•"/>
              <a:defRPr/>
            </a:lvl5pPr>
            <a:lvl6pPr indent="-342900" lvl="5" marL="2743200" algn="l">
              <a:lnSpc>
                <a:spcPct val="90000"/>
              </a:lnSpc>
              <a:spcBef>
                <a:spcPts val="997"/>
              </a:spcBef>
              <a:spcAft>
                <a:spcPts val="0"/>
              </a:spcAft>
              <a:buClr>
                <a:schemeClr val="dk1"/>
              </a:buClr>
              <a:buSzPts val="1800"/>
              <a:buChar char="•"/>
              <a:defRPr/>
            </a:lvl6pPr>
            <a:lvl7pPr indent="-342900" lvl="6" marL="3200400" algn="l">
              <a:lnSpc>
                <a:spcPct val="90000"/>
              </a:lnSpc>
              <a:spcBef>
                <a:spcPts val="997"/>
              </a:spcBef>
              <a:spcAft>
                <a:spcPts val="0"/>
              </a:spcAft>
              <a:buClr>
                <a:schemeClr val="dk1"/>
              </a:buClr>
              <a:buSzPts val="1800"/>
              <a:buChar char="•"/>
              <a:defRPr/>
            </a:lvl7pPr>
            <a:lvl8pPr indent="-342900" lvl="7" marL="3657600" algn="l">
              <a:lnSpc>
                <a:spcPct val="90000"/>
              </a:lnSpc>
              <a:spcBef>
                <a:spcPts val="997"/>
              </a:spcBef>
              <a:spcAft>
                <a:spcPts val="0"/>
              </a:spcAft>
              <a:buClr>
                <a:schemeClr val="dk1"/>
              </a:buClr>
              <a:buSzPts val="1800"/>
              <a:buChar char="•"/>
              <a:defRPr/>
            </a:lvl8pPr>
            <a:lvl9pPr indent="-342900" lvl="8" marL="4114800" algn="l">
              <a:lnSpc>
                <a:spcPct val="90000"/>
              </a:lnSpc>
              <a:spcBef>
                <a:spcPts val="997"/>
              </a:spcBef>
              <a:spcAft>
                <a:spcPts val="0"/>
              </a:spcAft>
              <a:buClr>
                <a:schemeClr val="dk1"/>
              </a:buClr>
              <a:buSzPts val="1800"/>
              <a:buChar char="•"/>
              <a:defRPr/>
            </a:lvl9pPr>
          </a:lstStyle>
          <a:p/>
        </p:txBody>
      </p:sp>
      <p:sp>
        <p:nvSpPr>
          <p:cNvPr id="22" name="Google Shape;22;p4"/>
          <p:cNvSpPr txBox="1"/>
          <p:nvPr>
            <p:ph type="title"/>
          </p:nvPr>
        </p:nvSpPr>
        <p:spPr>
          <a:xfrm>
            <a:off x="1828800" y="2203129"/>
            <a:ext cx="20780375" cy="962914"/>
          </a:xfrm>
          <a:prstGeom prst="rect">
            <a:avLst/>
          </a:prstGeom>
          <a:noFill/>
          <a:ln>
            <a:noFill/>
          </a:ln>
        </p:spPr>
        <p:txBody>
          <a:bodyPr anchorCtr="0" anchor="ctr" bIns="0" lIns="0" spcFirstLastPara="1" rIns="0" wrap="square" tIns="0">
            <a:noAutofit/>
          </a:bodyPr>
          <a:lstStyle>
            <a:lvl1pPr lvl="0" algn="ctr">
              <a:lnSpc>
                <a:spcPct val="90000"/>
              </a:lnSpc>
              <a:spcBef>
                <a:spcPts val="0"/>
              </a:spcBef>
              <a:spcAft>
                <a:spcPts val="0"/>
              </a:spcAft>
              <a:buClr>
                <a:srgbClr val="00A7E3"/>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bg>
      <p:bgPr>
        <a:blipFill>
          <a:blip r:embed="rId2">
            <a:alphaModFix/>
          </a:blip>
          <a:stretch>
            <a:fillRect/>
          </a:stretch>
        </a:blipFill>
      </p:bgPr>
    </p:bg>
    <p:spTree>
      <p:nvGrpSpPr>
        <p:cNvPr id="23" name="Shape 23"/>
        <p:cNvGrpSpPr/>
        <p:nvPr/>
      </p:nvGrpSpPr>
      <p:grpSpPr>
        <a:xfrm>
          <a:off x="0" y="0"/>
          <a:ext cx="0" cy="0"/>
          <a:chOff x="0" y="0"/>
          <a:chExt cx="0" cy="0"/>
        </a:xfrm>
      </p:grpSpPr>
      <p:sp>
        <p:nvSpPr>
          <p:cNvPr id="24" name="Google Shape;24;p5"/>
          <p:cNvSpPr txBox="1"/>
          <p:nvPr>
            <p:ph idx="1" type="body"/>
          </p:nvPr>
        </p:nvSpPr>
        <p:spPr>
          <a:xfrm>
            <a:off x="1828800" y="3730752"/>
            <a:ext cx="20780375" cy="7718298"/>
          </a:xfrm>
          <a:prstGeom prst="rect">
            <a:avLst/>
          </a:prstGeom>
          <a:noFill/>
          <a:ln>
            <a:noFill/>
          </a:ln>
        </p:spPr>
        <p:txBody>
          <a:bodyPr anchorCtr="0" anchor="t" bIns="45700" lIns="91425" spcFirstLastPara="1" rIns="91425" wrap="square" tIns="45700">
            <a:normAutofit/>
          </a:bodyPr>
          <a:lstStyle>
            <a:lvl1pPr indent="-406400" lvl="0" marL="457200" algn="l">
              <a:lnSpc>
                <a:spcPct val="90000"/>
              </a:lnSpc>
              <a:spcBef>
                <a:spcPts val="1995"/>
              </a:spcBef>
              <a:spcAft>
                <a:spcPts val="0"/>
              </a:spcAft>
              <a:buClr>
                <a:schemeClr val="dk1"/>
              </a:buClr>
              <a:buSzPts val="2800"/>
              <a:buChar char="•"/>
              <a:defRPr sz="2800"/>
            </a:lvl1pPr>
            <a:lvl2pPr indent="-406400" lvl="1" marL="914400" algn="l">
              <a:lnSpc>
                <a:spcPct val="90000"/>
              </a:lnSpc>
              <a:spcBef>
                <a:spcPts val="997"/>
              </a:spcBef>
              <a:spcAft>
                <a:spcPts val="0"/>
              </a:spcAft>
              <a:buClr>
                <a:schemeClr val="dk1"/>
              </a:buClr>
              <a:buSzPts val="2800"/>
              <a:buChar char="•"/>
              <a:defRPr sz="2800"/>
            </a:lvl2pPr>
            <a:lvl3pPr indent="-406400" lvl="2" marL="1371600" algn="l">
              <a:lnSpc>
                <a:spcPct val="90000"/>
              </a:lnSpc>
              <a:spcBef>
                <a:spcPts val="997"/>
              </a:spcBef>
              <a:spcAft>
                <a:spcPts val="0"/>
              </a:spcAft>
              <a:buClr>
                <a:schemeClr val="dk1"/>
              </a:buClr>
              <a:buSzPts val="2800"/>
              <a:buChar char="•"/>
              <a:defRPr sz="2800"/>
            </a:lvl3pPr>
            <a:lvl4pPr indent="-406400" lvl="3" marL="1828800" algn="l">
              <a:lnSpc>
                <a:spcPct val="90000"/>
              </a:lnSpc>
              <a:spcBef>
                <a:spcPts val="997"/>
              </a:spcBef>
              <a:spcAft>
                <a:spcPts val="0"/>
              </a:spcAft>
              <a:buClr>
                <a:schemeClr val="dk1"/>
              </a:buClr>
              <a:buSzPts val="2800"/>
              <a:buChar char="•"/>
              <a:defRPr sz="2800"/>
            </a:lvl4pPr>
            <a:lvl5pPr indent="-406400" lvl="4" marL="2286000" algn="l">
              <a:lnSpc>
                <a:spcPct val="90000"/>
              </a:lnSpc>
              <a:spcBef>
                <a:spcPts val="997"/>
              </a:spcBef>
              <a:spcAft>
                <a:spcPts val="0"/>
              </a:spcAft>
              <a:buClr>
                <a:schemeClr val="dk1"/>
              </a:buClr>
              <a:buSzPts val="2800"/>
              <a:buChar char="•"/>
              <a:defRPr sz="2800"/>
            </a:lvl5pPr>
            <a:lvl6pPr indent="-342900" lvl="5" marL="2743200" algn="l">
              <a:lnSpc>
                <a:spcPct val="90000"/>
              </a:lnSpc>
              <a:spcBef>
                <a:spcPts val="997"/>
              </a:spcBef>
              <a:spcAft>
                <a:spcPts val="0"/>
              </a:spcAft>
              <a:buClr>
                <a:schemeClr val="dk1"/>
              </a:buClr>
              <a:buSzPts val="1800"/>
              <a:buChar char="•"/>
              <a:defRPr/>
            </a:lvl6pPr>
            <a:lvl7pPr indent="-342900" lvl="6" marL="3200400" algn="l">
              <a:lnSpc>
                <a:spcPct val="90000"/>
              </a:lnSpc>
              <a:spcBef>
                <a:spcPts val="997"/>
              </a:spcBef>
              <a:spcAft>
                <a:spcPts val="0"/>
              </a:spcAft>
              <a:buClr>
                <a:schemeClr val="dk1"/>
              </a:buClr>
              <a:buSzPts val="1800"/>
              <a:buChar char="•"/>
              <a:defRPr/>
            </a:lvl7pPr>
            <a:lvl8pPr indent="-342900" lvl="7" marL="3657600" algn="l">
              <a:lnSpc>
                <a:spcPct val="90000"/>
              </a:lnSpc>
              <a:spcBef>
                <a:spcPts val="997"/>
              </a:spcBef>
              <a:spcAft>
                <a:spcPts val="0"/>
              </a:spcAft>
              <a:buClr>
                <a:schemeClr val="dk1"/>
              </a:buClr>
              <a:buSzPts val="1800"/>
              <a:buChar char="•"/>
              <a:defRPr/>
            </a:lvl8pPr>
            <a:lvl9pPr indent="-342900" lvl="8" marL="4114800" algn="l">
              <a:lnSpc>
                <a:spcPct val="90000"/>
              </a:lnSpc>
              <a:spcBef>
                <a:spcPts val="997"/>
              </a:spcBef>
              <a:spcAft>
                <a:spcPts val="0"/>
              </a:spcAft>
              <a:buClr>
                <a:schemeClr val="dk1"/>
              </a:buClr>
              <a:buSzPts val="1800"/>
              <a:buChar char="•"/>
              <a:defRPr/>
            </a:lvl9pPr>
          </a:lstStyle>
          <a:p/>
        </p:txBody>
      </p:sp>
      <p:sp>
        <p:nvSpPr>
          <p:cNvPr id="25" name="Google Shape;25;p5"/>
          <p:cNvSpPr txBox="1"/>
          <p:nvPr>
            <p:ph idx="2" type="body"/>
          </p:nvPr>
        </p:nvSpPr>
        <p:spPr>
          <a:xfrm>
            <a:off x="1828800" y="1326863"/>
            <a:ext cx="20743863" cy="842963"/>
          </a:xfrm>
          <a:prstGeom prst="rect">
            <a:avLst/>
          </a:prstGeom>
          <a:noFill/>
          <a:ln>
            <a:noFill/>
          </a:ln>
        </p:spPr>
        <p:txBody>
          <a:bodyPr anchorCtr="0" anchor="t" bIns="45700" lIns="91425" spcFirstLastPara="1" rIns="91425" wrap="square" tIns="45700">
            <a:normAutofit/>
          </a:bodyPr>
          <a:lstStyle>
            <a:lvl1pPr indent="-228600" lvl="0" marL="457200" algn="ctr">
              <a:lnSpc>
                <a:spcPct val="90000"/>
              </a:lnSpc>
              <a:spcBef>
                <a:spcPts val="1995"/>
              </a:spcBef>
              <a:spcAft>
                <a:spcPts val="0"/>
              </a:spcAft>
              <a:buClr>
                <a:srgbClr val="A5A5A5"/>
              </a:buClr>
              <a:buSzPts val="2800"/>
              <a:buNone/>
              <a:defRPr>
                <a:solidFill>
                  <a:srgbClr val="A5A5A5"/>
                </a:solidFill>
              </a:defRPr>
            </a:lvl1pPr>
            <a:lvl2pPr indent="-342900" lvl="1" marL="914400" algn="l">
              <a:lnSpc>
                <a:spcPct val="90000"/>
              </a:lnSpc>
              <a:spcBef>
                <a:spcPts val="997"/>
              </a:spcBef>
              <a:spcAft>
                <a:spcPts val="0"/>
              </a:spcAft>
              <a:buClr>
                <a:schemeClr val="dk1"/>
              </a:buClr>
              <a:buSzPts val="1800"/>
              <a:buChar char="•"/>
              <a:defRPr/>
            </a:lvl2pPr>
            <a:lvl3pPr indent="-342900" lvl="2" marL="1371600" algn="l">
              <a:lnSpc>
                <a:spcPct val="90000"/>
              </a:lnSpc>
              <a:spcBef>
                <a:spcPts val="997"/>
              </a:spcBef>
              <a:spcAft>
                <a:spcPts val="0"/>
              </a:spcAft>
              <a:buClr>
                <a:schemeClr val="dk1"/>
              </a:buClr>
              <a:buSzPts val="1800"/>
              <a:buChar char="•"/>
              <a:defRPr/>
            </a:lvl3pPr>
            <a:lvl4pPr indent="-342900" lvl="3" marL="1828800" algn="l">
              <a:lnSpc>
                <a:spcPct val="90000"/>
              </a:lnSpc>
              <a:spcBef>
                <a:spcPts val="997"/>
              </a:spcBef>
              <a:spcAft>
                <a:spcPts val="0"/>
              </a:spcAft>
              <a:buClr>
                <a:schemeClr val="dk1"/>
              </a:buClr>
              <a:buSzPts val="1800"/>
              <a:buChar char="•"/>
              <a:defRPr/>
            </a:lvl4pPr>
            <a:lvl5pPr indent="-342900" lvl="4" marL="2286000" algn="l">
              <a:lnSpc>
                <a:spcPct val="90000"/>
              </a:lnSpc>
              <a:spcBef>
                <a:spcPts val="997"/>
              </a:spcBef>
              <a:spcAft>
                <a:spcPts val="0"/>
              </a:spcAft>
              <a:buClr>
                <a:schemeClr val="dk1"/>
              </a:buClr>
              <a:buSzPts val="1800"/>
              <a:buChar char="•"/>
              <a:defRPr/>
            </a:lvl5pPr>
            <a:lvl6pPr indent="-342900" lvl="5" marL="2743200" algn="l">
              <a:lnSpc>
                <a:spcPct val="90000"/>
              </a:lnSpc>
              <a:spcBef>
                <a:spcPts val="997"/>
              </a:spcBef>
              <a:spcAft>
                <a:spcPts val="0"/>
              </a:spcAft>
              <a:buClr>
                <a:schemeClr val="dk1"/>
              </a:buClr>
              <a:buSzPts val="1800"/>
              <a:buChar char="•"/>
              <a:defRPr/>
            </a:lvl6pPr>
            <a:lvl7pPr indent="-342900" lvl="6" marL="3200400" algn="l">
              <a:lnSpc>
                <a:spcPct val="90000"/>
              </a:lnSpc>
              <a:spcBef>
                <a:spcPts val="997"/>
              </a:spcBef>
              <a:spcAft>
                <a:spcPts val="0"/>
              </a:spcAft>
              <a:buClr>
                <a:schemeClr val="dk1"/>
              </a:buClr>
              <a:buSzPts val="1800"/>
              <a:buChar char="•"/>
              <a:defRPr/>
            </a:lvl7pPr>
            <a:lvl8pPr indent="-342900" lvl="7" marL="3657600" algn="l">
              <a:lnSpc>
                <a:spcPct val="90000"/>
              </a:lnSpc>
              <a:spcBef>
                <a:spcPts val="997"/>
              </a:spcBef>
              <a:spcAft>
                <a:spcPts val="0"/>
              </a:spcAft>
              <a:buClr>
                <a:schemeClr val="dk1"/>
              </a:buClr>
              <a:buSzPts val="1800"/>
              <a:buChar char="•"/>
              <a:defRPr/>
            </a:lvl8pPr>
            <a:lvl9pPr indent="-342900" lvl="8" marL="4114800" algn="l">
              <a:lnSpc>
                <a:spcPct val="90000"/>
              </a:lnSpc>
              <a:spcBef>
                <a:spcPts val="997"/>
              </a:spcBef>
              <a:spcAft>
                <a:spcPts val="0"/>
              </a:spcAft>
              <a:buClr>
                <a:schemeClr val="dk1"/>
              </a:buClr>
              <a:buSzPts val="1800"/>
              <a:buChar char="•"/>
              <a:defRPr/>
            </a:lvl9pPr>
          </a:lstStyle>
          <a:p/>
        </p:txBody>
      </p:sp>
      <p:sp>
        <p:nvSpPr>
          <p:cNvPr id="26" name="Google Shape;26;p5"/>
          <p:cNvSpPr txBox="1"/>
          <p:nvPr>
            <p:ph type="title"/>
          </p:nvPr>
        </p:nvSpPr>
        <p:spPr>
          <a:xfrm>
            <a:off x="1828800" y="2203129"/>
            <a:ext cx="20780375" cy="962914"/>
          </a:xfrm>
          <a:prstGeom prst="rect">
            <a:avLst/>
          </a:prstGeom>
          <a:noFill/>
          <a:ln>
            <a:noFill/>
          </a:ln>
        </p:spPr>
        <p:txBody>
          <a:bodyPr anchorCtr="0" anchor="ctr" bIns="0" lIns="0" spcFirstLastPara="1" rIns="0" wrap="square" tIns="0">
            <a:noAutofit/>
          </a:bodyPr>
          <a:lstStyle>
            <a:lvl1pPr lvl="0" algn="ctr">
              <a:lnSpc>
                <a:spcPct val="90000"/>
              </a:lnSpc>
              <a:spcBef>
                <a:spcPts val="0"/>
              </a:spcBef>
              <a:spcAft>
                <a:spcPts val="0"/>
              </a:spcAft>
              <a:buClr>
                <a:srgbClr val="00A7E3"/>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7" name="Shape 27"/>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2_Title and Content 2">
    <p:spTree>
      <p:nvGrpSpPr>
        <p:cNvPr id="28" name="Shape 28"/>
        <p:cNvGrpSpPr/>
        <p:nvPr/>
      </p:nvGrpSpPr>
      <p:grpSpPr>
        <a:xfrm>
          <a:off x="0" y="0"/>
          <a:ext cx="0" cy="0"/>
          <a:chOff x="0" y="0"/>
          <a:chExt cx="0" cy="0"/>
        </a:xfrm>
      </p:grpSpPr>
      <p:sp>
        <p:nvSpPr>
          <p:cNvPr id="29" name="Google Shape;29;p7"/>
          <p:cNvSpPr txBox="1"/>
          <p:nvPr>
            <p:ph idx="1" type="body"/>
          </p:nvPr>
        </p:nvSpPr>
        <p:spPr>
          <a:xfrm>
            <a:off x="1459575" y="3191880"/>
            <a:ext cx="21795712" cy="9027804"/>
          </a:xfrm>
          <a:prstGeom prst="rect">
            <a:avLst/>
          </a:prstGeom>
          <a:noFill/>
          <a:ln>
            <a:noFill/>
          </a:ln>
        </p:spPr>
        <p:txBody>
          <a:bodyPr anchorCtr="0" anchor="t" bIns="45700" lIns="91425" spcFirstLastPara="1" rIns="91425" wrap="square" tIns="45700">
            <a:noAutofit/>
          </a:bodyPr>
          <a:lstStyle>
            <a:lvl1pPr indent="-228600" lvl="0" marL="457200" marR="0" algn="l">
              <a:lnSpc>
                <a:spcPct val="115000"/>
              </a:lnSpc>
              <a:spcBef>
                <a:spcPts val="997"/>
              </a:spcBef>
              <a:spcAft>
                <a:spcPts val="0"/>
              </a:spcAft>
              <a:buClr>
                <a:srgbClr val="000000"/>
              </a:buClr>
              <a:buSzPts val="3000"/>
              <a:buFont typeface="Open Sans"/>
              <a:buNone/>
              <a:defRPr i="0" sz="2992" u="none" cap="none" strike="noStrike">
                <a:solidFill>
                  <a:schemeClr val="accent4"/>
                </a:solidFill>
                <a:latin typeface="Raleway"/>
                <a:ea typeface="Raleway"/>
                <a:cs typeface="Raleway"/>
                <a:sym typeface="Raleway"/>
              </a:defRPr>
            </a:lvl1pPr>
            <a:lvl2pPr indent="-228600" lvl="1" marL="914400" marR="0" algn="l">
              <a:lnSpc>
                <a:spcPct val="115000"/>
              </a:lnSpc>
              <a:spcBef>
                <a:spcPts val="997"/>
              </a:spcBef>
              <a:spcAft>
                <a:spcPts val="0"/>
              </a:spcAft>
              <a:buClr>
                <a:srgbClr val="000000"/>
              </a:buClr>
              <a:buSzPts val="3000"/>
              <a:buFont typeface="Open Sans"/>
              <a:buNone/>
              <a:defRPr i="0" sz="2992" u="none" cap="none" strike="noStrike">
                <a:solidFill>
                  <a:srgbClr val="000000"/>
                </a:solidFill>
                <a:latin typeface="Open Sans"/>
                <a:ea typeface="Open Sans"/>
                <a:cs typeface="Open Sans"/>
                <a:sym typeface="Open Sans"/>
              </a:defRPr>
            </a:lvl2pPr>
            <a:lvl3pPr indent="-228600" lvl="2" marL="1371600" marR="0" algn="l">
              <a:lnSpc>
                <a:spcPct val="115000"/>
              </a:lnSpc>
              <a:spcBef>
                <a:spcPts val="997"/>
              </a:spcBef>
              <a:spcAft>
                <a:spcPts val="0"/>
              </a:spcAft>
              <a:buClr>
                <a:srgbClr val="000000"/>
              </a:buClr>
              <a:buSzPts val="3000"/>
              <a:buFont typeface="Open Sans"/>
              <a:buNone/>
              <a:defRPr i="0" sz="2992" u="none" cap="none" strike="noStrike">
                <a:solidFill>
                  <a:srgbClr val="000000"/>
                </a:solidFill>
                <a:latin typeface="Open Sans"/>
                <a:ea typeface="Open Sans"/>
                <a:cs typeface="Open Sans"/>
                <a:sym typeface="Open Sans"/>
              </a:defRPr>
            </a:lvl3pPr>
            <a:lvl4pPr indent="-228600" lvl="3" marL="1828800" marR="0" algn="l">
              <a:lnSpc>
                <a:spcPct val="115000"/>
              </a:lnSpc>
              <a:spcBef>
                <a:spcPts val="997"/>
              </a:spcBef>
              <a:spcAft>
                <a:spcPts val="0"/>
              </a:spcAft>
              <a:buClr>
                <a:srgbClr val="000000"/>
              </a:buClr>
              <a:buSzPts val="3000"/>
              <a:buFont typeface="Open Sans"/>
              <a:buNone/>
              <a:defRPr i="0" sz="2992" u="none" cap="none" strike="noStrike">
                <a:solidFill>
                  <a:srgbClr val="000000"/>
                </a:solidFill>
                <a:latin typeface="Open Sans"/>
                <a:ea typeface="Open Sans"/>
                <a:cs typeface="Open Sans"/>
                <a:sym typeface="Open Sans"/>
              </a:defRPr>
            </a:lvl4pPr>
            <a:lvl5pPr indent="-228600" lvl="4" marL="2286000" marR="0" algn="l">
              <a:lnSpc>
                <a:spcPct val="115000"/>
              </a:lnSpc>
              <a:spcBef>
                <a:spcPts val="997"/>
              </a:spcBef>
              <a:spcAft>
                <a:spcPts val="0"/>
              </a:spcAft>
              <a:buClr>
                <a:srgbClr val="000000"/>
              </a:buClr>
              <a:buSzPts val="3000"/>
              <a:buFont typeface="Open Sans"/>
              <a:buNone/>
              <a:defRPr i="0" sz="2992" u="none" cap="none" strike="noStrike">
                <a:solidFill>
                  <a:srgbClr val="000000"/>
                </a:solidFill>
                <a:latin typeface="Open Sans"/>
                <a:ea typeface="Open Sans"/>
                <a:cs typeface="Open Sans"/>
                <a:sym typeface="Open Sans"/>
              </a:defRPr>
            </a:lvl5pPr>
            <a:lvl6pPr indent="-228600" lvl="5" marL="2743200" marR="0" algn="l">
              <a:lnSpc>
                <a:spcPct val="115000"/>
              </a:lnSpc>
              <a:spcBef>
                <a:spcPts val="997"/>
              </a:spcBef>
              <a:spcAft>
                <a:spcPts val="0"/>
              </a:spcAft>
              <a:buClr>
                <a:srgbClr val="000000"/>
              </a:buClr>
              <a:buSzPts val="3000"/>
              <a:buFont typeface="Open Sans"/>
              <a:buNone/>
              <a:defRPr i="0" sz="2992" u="none" cap="none" strike="noStrike">
                <a:solidFill>
                  <a:srgbClr val="000000"/>
                </a:solidFill>
                <a:latin typeface="Open Sans"/>
                <a:ea typeface="Open Sans"/>
                <a:cs typeface="Open Sans"/>
                <a:sym typeface="Open Sans"/>
              </a:defRPr>
            </a:lvl6pPr>
            <a:lvl7pPr indent="-228600" lvl="6" marL="3200400" marR="0" algn="l">
              <a:lnSpc>
                <a:spcPct val="115000"/>
              </a:lnSpc>
              <a:spcBef>
                <a:spcPts val="997"/>
              </a:spcBef>
              <a:spcAft>
                <a:spcPts val="0"/>
              </a:spcAft>
              <a:buClr>
                <a:srgbClr val="000000"/>
              </a:buClr>
              <a:buSzPts val="3000"/>
              <a:buFont typeface="Open Sans"/>
              <a:buNone/>
              <a:defRPr i="0" sz="2992" u="none" cap="none" strike="noStrike">
                <a:solidFill>
                  <a:srgbClr val="000000"/>
                </a:solidFill>
                <a:latin typeface="Open Sans"/>
                <a:ea typeface="Open Sans"/>
                <a:cs typeface="Open Sans"/>
                <a:sym typeface="Open Sans"/>
              </a:defRPr>
            </a:lvl7pPr>
            <a:lvl8pPr indent="-228600" lvl="7" marL="3657600" marR="0" algn="l">
              <a:lnSpc>
                <a:spcPct val="115000"/>
              </a:lnSpc>
              <a:spcBef>
                <a:spcPts val="997"/>
              </a:spcBef>
              <a:spcAft>
                <a:spcPts val="0"/>
              </a:spcAft>
              <a:buClr>
                <a:srgbClr val="000000"/>
              </a:buClr>
              <a:buSzPts val="3000"/>
              <a:buFont typeface="Open Sans"/>
              <a:buNone/>
              <a:defRPr i="0" sz="2992" u="none" cap="none" strike="noStrike">
                <a:solidFill>
                  <a:srgbClr val="000000"/>
                </a:solidFill>
                <a:latin typeface="Open Sans"/>
                <a:ea typeface="Open Sans"/>
                <a:cs typeface="Open Sans"/>
                <a:sym typeface="Open Sans"/>
              </a:defRPr>
            </a:lvl8pPr>
            <a:lvl9pPr indent="-228600" lvl="8" marL="4114800" marR="0" algn="l">
              <a:lnSpc>
                <a:spcPct val="115000"/>
              </a:lnSpc>
              <a:spcBef>
                <a:spcPts val="997"/>
              </a:spcBef>
              <a:spcAft>
                <a:spcPts val="997"/>
              </a:spcAft>
              <a:buClr>
                <a:srgbClr val="000000"/>
              </a:buClr>
              <a:buSzPts val="3000"/>
              <a:buFont typeface="Open Sans"/>
              <a:buNone/>
              <a:defRPr i="0" sz="2992" u="none" cap="none" strike="noStrike">
                <a:solidFill>
                  <a:srgbClr val="000000"/>
                </a:solidFill>
                <a:latin typeface="Open Sans"/>
                <a:ea typeface="Open Sans"/>
                <a:cs typeface="Open Sans"/>
                <a:sym typeface="Open Sans"/>
              </a:defRPr>
            </a:lvl9pPr>
          </a:lstStyle>
          <a:p/>
        </p:txBody>
      </p:sp>
      <p:sp>
        <p:nvSpPr>
          <p:cNvPr id="30" name="Google Shape;30;p7"/>
          <p:cNvSpPr/>
          <p:nvPr/>
        </p:nvSpPr>
        <p:spPr>
          <a:xfrm>
            <a:off x="0" y="1"/>
            <a:ext cx="23022607" cy="2023741"/>
          </a:xfrm>
          <a:custGeom>
            <a:rect b="b" l="l" r="r" t="t"/>
            <a:pathLst>
              <a:path extrusionOk="0" h="6873765" w="8003047">
                <a:moveTo>
                  <a:pt x="0" y="0"/>
                </a:moveTo>
                <a:lnTo>
                  <a:pt x="8003047" y="0"/>
                </a:lnTo>
                <a:lnTo>
                  <a:pt x="7694413" y="6873765"/>
                </a:lnTo>
                <a:lnTo>
                  <a:pt x="0" y="6873765"/>
                </a:lnTo>
                <a:lnTo>
                  <a:pt x="0" y="0"/>
                </a:lnTo>
                <a:close/>
              </a:path>
            </a:pathLst>
          </a:custGeom>
          <a:solidFill>
            <a:schemeClr val="accent1"/>
          </a:solidFill>
          <a:ln>
            <a:noFill/>
          </a:ln>
        </p:spPr>
        <p:txBody>
          <a:bodyPr anchorCtr="0" anchor="ctr" bIns="91150" lIns="182350" spcFirstLastPara="1" rIns="182350" wrap="square" tIns="91150">
            <a:noAutofit/>
          </a:bodyPr>
          <a:lstStyle/>
          <a:p>
            <a:pPr indent="0" lvl="0" marL="0" marR="0" rtl="0" algn="ctr">
              <a:lnSpc>
                <a:spcPct val="100000"/>
              </a:lnSpc>
              <a:spcBef>
                <a:spcPts val="0"/>
              </a:spcBef>
              <a:spcAft>
                <a:spcPts val="0"/>
              </a:spcAft>
              <a:buClr>
                <a:srgbClr val="000000"/>
              </a:buClr>
              <a:buSzPts val="3600"/>
              <a:buFont typeface="Arial"/>
              <a:buNone/>
            </a:pPr>
            <a:r>
              <a:t/>
            </a:r>
            <a:endParaRPr b="0" i="0" sz="3590" u="none" cap="none" strike="noStrike">
              <a:solidFill>
                <a:schemeClr val="lt1"/>
              </a:solidFill>
              <a:latin typeface="Calibri"/>
              <a:ea typeface="Calibri"/>
              <a:cs typeface="Calibri"/>
              <a:sym typeface="Calibri"/>
            </a:endParaRPr>
          </a:p>
        </p:txBody>
      </p:sp>
      <p:sp>
        <p:nvSpPr>
          <p:cNvPr id="31" name="Google Shape;31;p7"/>
          <p:cNvSpPr txBox="1"/>
          <p:nvPr>
            <p:ph type="title"/>
          </p:nvPr>
        </p:nvSpPr>
        <p:spPr>
          <a:xfrm>
            <a:off x="1459575" y="410385"/>
            <a:ext cx="21113353" cy="1247735"/>
          </a:xfrm>
          <a:prstGeom prst="rect">
            <a:avLst/>
          </a:prstGeom>
          <a:noFill/>
          <a:ln>
            <a:noFill/>
          </a:ln>
        </p:spPr>
        <p:txBody>
          <a:bodyPr anchorCtr="0" anchor="b" bIns="0" lIns="0" spcFirstLastPara="1" rIns="0" wrap="square" tIns="0">
            <a:noAutofit/>
          </a:bodyPr>
          <a:lstStyle>
            <a:lvl1pPr lvl="0" algn="ctr">
              <a:lnSpc>
                <a:spcPct val="90000"/>
              </a:lnSpc>
              <a:spcBef>
                <a:spcPts val="0"/>
              </a:spcBef>
              <a:spcAft>
                <a:spcPts val="0"/>
              </a:spcAft>
              <a:buClr>
                <a:schemeClr val="lt1"/>
              </a:buClr>
              <a:buSzPts val="3989"/>
              <a:buFont typeface="Raleway"/>
              <a:buNone/>
              <a:defRPr b="1" i="0" sz="3989">
                <a:solidFill>
                  <a:schemeClr val="lt1"/>
                </a:solidFill>
                <a:latin typeface="Raleway"/>
                <a:ea typeface="Raleway"/>
                <a:cs typeface="Raleway"/>
                <a:sym typeface="Raleway"/>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 name="Google Shape;32;p7"/>
          <p:cNvSpPr txBox="1"/>
          <p:nvPr/>
        </p:nvSpPr>
        <p:spPr>
          <a:xfrm>
            <a:off x="1890474" y="12792698"/>
            <a:ext cx="7774211" cy="491101"/>
          </a:xfrm>
          <a:prstGeom prst="rect">
            <a:avLst/>
          </a:prstGeom>
          <a:noFill/>
          <a:ln>
            <a:noFill/>
          </a:ln>
        </p:spPr>
        <p:txBody>
          <a:bodyPr anchorCtr="0" anchor="t" bIns="91175" lIns="91175" spcFirstLastPara="1" rIns="91175" wrap="square" tIns="91175">
            <a:spAutoFit/>
          </a:bodyPr>
          <a:lstStyle/>
          <a:p>
            <a:pPr indent="0" lvl="0" marL="0" marR="0" rtl="0" algn="l">
              <a:lnSpc>
                <a:spcPct val="100000"/>
              </a:lnSpc>
              <a:spcBef>
                <a:spcPts val="0"/>
              </a:spcBef>
              <a:spcAft>
                <a:spcPts val="0"/>
              </a:spcAft>
              <a:buClr>
                <a:srgbClr val="000000"/>
              </a:buClr>
              <a:buSzPts val="3000"/>
              <a:buFont typeface="Arial"/>
              <a:buNone/>
            </a:pPr>
            <a:r>
              <a:rPr b="1" i="0" lang="en-US" sz="1995" u="none" cap="none" strike="noStrike">
                <a:solidFill>
                  <a:schemeClr val="accent4"/>
                </a:solidFill>
                <a:latin typeface="Open Sans"/>
                <a:ea typeface="Open Sans"/>
                <a:cs typeface="Open Sans"/>
                <a:sym typeface="Open Sans"/>
              </a:rPr>
              <a:t>TriggerMesh </a:t>
            </a:r>
            <a:r>
              <a:rPr b="0" i="1" lang="en-US" sz="1995" u="none" cap="none" strike="noStrike">
                <a:solidFill>
                  <a:schemeClr val="accent4"/>
                </a:solidFill>
                <a:latin typeface="Open Sans"/>
                <a:ea typeface="Open Sans"/>
                <a:cs typeface="Open Sans"/>
                <a:sym typeface="Open Sans"/>
              </a:rPr>
              <a:t>- Cloud Native Integration for Kubernetes</a:t>
            </a:r>
            <a:endParaRPr b="0" i="1" sz="1995" u="none" cap="none" strike="noStrike">
              <a:solidFill>
                <a:schemeClr val="accent4"/>
              </a:solidFill>
              <a:latin typeface="Open Sans"/>
              <a:ea typeface="Open Sans"/>
              <a:cs typeface="Open Sans"/>
              <a:sym typeface="Open Sans"/>
            </a:endParaRPr>
          </a:p>
        </p:txBody>
      </p:sp>
      <p:pic>
        <p:nvPicPr>
          <p:cNvPr descr="A picture containing graphical user interface&#10;&#10;Description automatically generated" id="33" name="Google Shape;33;p7"/>
          <p:cNvPicPr preferRelativeResize="0"/>
          <p:nvPr/>
        </p:nvPicPr>
        <p:blipFill rotWithShape="1">
          <a:blip r:embed="rId2">
            <a:alphaModFix/>
          </a:blip>
          <a:srcRect b="-2615" l="0" r="74070" t="0"/>
          <a:stretch/>
        </p:blipFill>
        <p:spPr>
          <a:xfrm>
            <a:off x="553429" y="12672156"/>
            <a:ext cx="1141687" cy="778232"/>
          </a:xfrm>
          <a:prstGeom prst="rect">
            <a:avLst/>
          </a:prstGeom>
          <a:noFill/>
          <a:ln>
            <a:noFill/>
          </a:ln>
        </p:spPr>
      </p:pic>
      <p:sp>
        <p:nvSpPr>
          <p:cNvPr id="34" name="Google Shape;34;p7"/>
          <p:cNvSpPr txBox="1"/>
          <p:nvPr/>
        </p:nvSpPr>
        <p:spPr>
          <a:xfrm>
            <a:off x="19537212" y="12792698"/>
            <a:ext cx="3718075" cy="491101"/>
          </a:xfrm>
          <a:prstGeom prst="rect">
            <a:avLst/>
          </a:prstGeom>
          <a:noFill/>
          <a:ln>
            <a:noFill/>
          </a:ln>
        </p:spPr>
        <p:txBody>
          <a:bodyPr anchorCtr="0" anchor="t" bIns="91175" lIns="91175" spcFirstLastPara="1" rIns="91175" wrap="square" tIns="91175">
            <a:spAutoFit/>
          </a:bodyPr>
          <a:lstStyle/>
          <a:p>
            <a:pPr indent="0" lvl="0" marL="0" marR="0" rtl="0" algn="r">
              <a:lnSpc>
                <a:spcPct val="100000"/>
              </a:lnSpc>
              <a:spcBef>
                <a:spcPts val="0"/>
              </a:spcBef>
              <a:spcAft>
                <a:spcPts val="0"/>
              </a:spcAft>
              <a:buClr>
                <a:srgbClr val="000000"/>
              </a:buClr>
              <a:buSzPts val="3000"/>
              <a:buFont typeface="Arial"/>
              <a:buNone/>
            </a:pPr>
            <a:r>
              <a:rPr b="0" i="1" lang="en-US" sz="1995" u="none" cap="none" strike="noStrike">
                <a:solidFill>
                  <a:srgbClr val="7F7F7F"/>
                </a:solidFill>
                <a:latin typeface="Open Sans"/>
                <a:ea typeface="Open Sans"/>
                <a:cs typeface="Open Sans"/>
                <a:sym typeface="Open Sans"/>
              </a:rPr>
              <a:t>page </a:t>
            </a:r>
            <a:fld id="{00000000-1234-1234-1234-123412341234}" type="slidenum">
              <a:rPr b="0" i="1" lang="en-US" sz="1995" u="none" cap="none" strike="noStrike">
                <a:solidFill>
                  <a:srgbClr val="7F7F7F"/>
                </a:solidFill>
                <a:latin typeface="Open Sans"/>
                <a:ea typeface="Open Sans"/>
                <a:cs typeface="Open Sans"/>
                <a:sym typeface="Open Sans"/>
              </a:rPr>
              <a:t>‹#›</a:t>
            </a:fld>
            <a:endParaRPr b="0" i="1" sz="1995" u="none" cap="none" strike="noStrike">
              <a:solidFill>
                <a:srgbClr val="7F7F7F"/>
              </a:solidFill>
              <a:latin typeface="Open Sans"/>
              <a:ea typeface="Open Sans"/>
              <a:cs typeface="Open Sans"/>
              <a:sym typeface="Open Sans"/>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1828800" y="1835150"/>
            <a:ext cx="20780375" cy="962914"/>
          </a:xfrm>
          <a:prstGeom prst="rect">
            <a:avLst/>
          </a:prstGeom>
          <a:noFill/>
          <a:ln>
            <a:noFill/>
          </a:ln>
        </p:spPr>
        <p:txBody>
          <a:bodyPr anchorCtr="0" anchor="ctr" bIns="0" lIns="0" spcFirstLastPara="1" rIns="0" wrap="square" tIns="0">
            <a:noAutofit/>
          </a:bodyPr>
          <a:lstStyle>
            <a:lvl1pPr lvl="0" marR="0" rtl="0" algn="ctr">
              <a:lnSpc>
                <a:spcPct val="90000"/>
              </a:lnSpc>
              <a:spcBef>
                <a:spcPts val="0"/>
              </a:spcBef>
              <a:spcAft>
                <a:spcPts val="0"/>
              </a:spcAft>
              <a:buClr>
                <a:srgbClr val="00A7E3"/>
              </a:buClr>
              <a:buSzPts val="8000"/>
              <a:buFont typeface="Raleway Black"/>
              <a:buNone/>
              <a:defRPr b="1" i="0" sz="8000" u="none" cap="none" strike="noStrike">
                <a:solidFill>
                  <a:srgbClr val="00A7E3"/>
                </a:solidFill>
                <a:latin typeface="Raleway Black"/>
                <a:ea typeface="Raleway Black"/>
                <a:cs typeface="Raleway Black"/>
                <a:sym typeface="Raleway Black"/>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1"/>
          <p:cNvSpPr txBox="1"/>
          <p:nvPr>
            <p:ph idx="1" type="body"/>
          </p:nvPr>
        </p:nvSpPr>
        <p:spPr>
          <a:xfrm>
            <a:off x="1828800" y="3641531"/>
            <a:ext cx="20780375" cy="7807519"/>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995"/>
              </a:spcBef>
              <a:spcAft>
                <a:spcPts val="0"/>
              </a:spcAft>
              <a:buClr>
                <a:schemeClr val="dk1"/>
              </a:buClr>
              <a:buSzPts val="2800"/>
              <a:buFont typeface="Arial"/>
              <a:buChar char="•"/>
              <a:defRPr b="0" i="0" sz="2800" u="none" cap="none" strike="noStrike">
                <a:solidFill>
                  <a:schemeClr val="dk1"/>
                </a:solidFill>
                <a:latin typeface="Raleway"/>
                <a:ea typeface="Raleway"/>
                <a:cs typeface="Raleway"/>
                <a:sym typeface="Raleway"/>
              </a:defRPr>
            </a:lvl1pPr>
            <a:lvl2pPr indent="-406400" lvl="1" marL="914400" marR="0" rtl="0" algn="l">
              <a:lnSpc>
                <a:spcPct val="90000"/>
              </a:lnSpc>
              <a:spcBef>
                <a:spcPts val="997"/>
              </a:spcBef>
              <a:spcAft>
                <a:spcPts val="0"/>
              </a:spcAft>
              <a:buClr>
                <a:schemeClr val="dk1"/>
              </a:buClr>
              <a:buSzPts val="2800"/>
              <a:buFont typeface="Arial"/>
              <a:buChar char="•"/>
              <a:defRPr b="0" i="0" sz="2800" u="none" cap="none" strike="noStrike">
                <a:solidFill>
                  <a:schemeClr val="dk1"/>
                </a:solidFill>
                <a:latin typeface="Raleway"/>
                <a:ea typeface="Raleway"/>
                <a:cs typeface="Raleway"/>
                <a:sym typeface="Raleway"/>
              </a:defRPr>
            </a:lvl2pPr>
            <a:lvl3pPr indent="-406400" lvl="2" marL="1371600" marR="0" rtl="0" algn="l">
              <a:lnSpc>
                <a:spcPct val="90000"/>
              </a:lnSpc>
              <a:spcBef>
                <a:spcPts val="997"/>
              </a:spcBef>
              <a:spcAft>
                <a:spcPts val="0"/>
              </a:spcAft>
              <a:buClr>
                <a:schemeClr val="dk1"/>
              </a:buClr>
              <a:buSzPts val="2800"/>
              <a:buFont typeface="Arial"/>
              <a:buChar char="•"/>
              <a:defRPr b="0" i="0" sz="2800" u="none" cap="none" strike="noStrike">
                <a:solidFill>
                  <a:schemeClr val="dk1"/>
                </a:solidFill>
                <a:latin typeface="Raleway"/>
                <a:ea typeface="Raleway"/>
                <a:cs typeface="Raleway"/>
                <a:sym typeface="Raleway"/>
              </a:defRPr>
            </a:lvl3pPr>
            <a:lvl4pPr indent="-406400" lvl="3" marL="1828800" marR="0" rtl="0" algn="l">
              <a:lnSpc>
                <a:spcPct val="90000"/>
              </a:lnSpc>
              <a:spcBef>
                <a:spcPts val="997"/>
              </a:spcBef>
              <a:spcAft>
                <a:spcPts val="0"/>
              </a:spcAft>
              <a:buClr>
                <a:schemeClr val="dk1"/>
              </a:buClr>
              <a:buSzPts val="2800"/>
              <a:buFont typeface="Arial"/>
              <a:buChar char="•"/>
              <a:defRPr b="0" i="0" sz="2800" u="none" cap="none" strike="noStrike">
                <a:solidFill>
                  <a:schemeClr val="dk1"/>
                </a:solidFill>
                <a:latin typeface="Raleway"/>
                <a:ea typeface="Raleway"/>
                <a:cs typeface="Raleway"/>
                <a:sym typeface="Raleway"/>
              </a:defRPr>
            </a:lvl4pPr>
            <a:lvl5pPr indent="-406400" lvl="4" marL="2286000" marR="0" rtl="0" algn="l">
              <a:lnSpc>
                <a:spcPct val="90000"/>
              </a:lnSpc>
              <a:spcBef>
                <a:spcPts val="997"/>
              </a:spcBef>
              <a:spcAft>
                <a:spcPts val="0"/>
              </a:spcAft>
              <a:buClr>
                <a:schemeClr val="dk1"/>
              </a:buClr>
              <a:buSzPts val="2800"/>
              <a:buFont typeface="Arial"/>
              <a:buChar char="•"/>
              <a:defRPr b="0" i="0" sz="2800" u="none" cap="none" strike="noStrike">
                <a:solidFill>
                  <a:schemeClr val="dk1"/>
                </a:solidFill>
                <a:latin typeface="Raleway"/>
                <a:ea typeface="Raleway"/>
                <a:cs typeface="Raleway"/>
                <a:sym typeface="Raleway"/>
              </a:defRPr>
            </a:lvl5pPr>
            <a:lvl6pPr indent="-456564" lvl="5" marL="2743200" marR="0" rtl="0" algn="l">
              <a:lnSpc>
                <a:spcPct val="90000"/>
              </a:lnSpc>
              <a:spcBef>
                <a:spcPts val="997"/>
              </a:spcBef>
              <a:spcAft>
                <a:spcPts val="0"/>
              </a:spcAft>
              <a:buClr>
                <a:schemeClr val="dk1"/>
              </a:buClr>
              <a:buSzPts val="3590"/>
              <a:buFont typeface="Arial"/>
              <a:buChar char="•"/>
              <a:defRPr b="0" i="0" sz="3590" u="none" cap="none" strike="noStrike">
                <a:solidFill>
                  <a:schemeClr val="dk1"/>
                </a:solidFill>
                <a:latin typeface="Calibri"/>
                <a:ea typeface="Calibri"/>
                <a:cs typeface="Calibri"/>
                <a:sym typeface="Calibri"/>
              </a:defRPr>
            </a:lvl6pPr>
            <a:lvl7pPr indent="-456564" lvl="6" marL="3200400" marR="0" rtl="0" algn="l">
              <a:lnSpc>
                <a:spcPct val="90000"/>
              </a:lnSpc>
              <a:spcBef>
                <a:spcPts val="997"/>
              </a:spcBef>
              <a:spcAft>
                <a:spcPts val="0"/>
              </a:spcAft>
              <a:buClr>
                <a:schemeClr val="dk1"/>
              </a:buClr>
              <a:buSzPts val="3590"/>
              <a:buFont typeface="Arial"/>
              <a:buChar char="•"/>
              <a:defRPr b="0" i="0" sz="3590" u="none" cap="none" strike="noStrike">
                <a:solidFill>
                  <a:schemeClr val="dk1"/>
                </a:solidFill>
                <a:latin typeface="Calibri"/>
                <a:ea typeface="Calibri"/>
                <a:cs typeface="Calibri"/>
                <a:sym typeface="Calibri"/>
              </a:defRPr>
            </a:lvl7pPr>
            <a:lvl8pPr indent="-456564" lvl="7" marL="3657600" marR="0" rtl="0" algn="l">
              <a:lnSpc>
                <a:spcPct val="90000"/>
              </a:lnSpc>
              <a:spcBef>
                <a:spcPts val="997"/>
              </a:spcBef>
              <a:spcAft>
                <a:spcPts val="0"/>
              </a:spcAft>
              <a:buClr>
                <a:schemeClr val="dk1"/>
              </a:buClr>
              <a:buSzPts val="3590"/>
              <a:buFont typeface="Arial"/>
              <a:buChar char="•"/>
              <a:defRPr b="0" i="0" sz="3590" u="none" cap="none" strike="noStrike">
                <a:solidFill>
                  <a:schemeClr val="dk1"/>
                </a:solidFill>
                <a:latin typeface="Calibri"/>
                <a:ea typeface="Calibri"/>
                <a:cs typeface="Calibri"/>
                <a:sym typeface="Calibri"/>
              </a:defRPr>
            </a:lvl8pPr>
            <a:lvl9pPr indent="-456565" lvl="8" marL="4114800" marR="0" rtl="0" algn="l">
              <a:lnSpc>
                <a:spcPct val="90000"/>
              </a:lnSpc>
              <a:spcBef>
                <a:spcPts val="997"/>
              </a:spcBef>
              <a:spcAft>
                <a:spcPts val="0"/>
              </a:spcAft>
              <a:buClr>
                <a:schemeClr val="dk1"/>
              </a:buClr>
              <a:buSzPts val="3590"/>
              <a:buFont typeface="Arial"/>
              <a:buChar char="•"/>
              <a:defRPr b="0" i="0" sz="3590" u="none" cap="none" strike="noStrike">
                <a:solidFill>
                  <a:schemeClr val="dk1"/>
                </a:solidFill>
                <a:latin typeface="Calibri"/>
                <a:ea typeface="Calibri"/>
                <a:cs typeface="Calibri"/>
                <a:sym typeface="Calibri"/>
              </a:defRPr>
            </a:lvl9pPr>
          </a:lstStyle>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1152">
          <p15:clr>
            <a:srgbClr val="F26B43"/>
          </p15:clr>
        </p15:guide>
        <p15:guide id="2" pos="14219">
          <p15:clr>
            <a:srgbClr val="F26B43"/>
          </p15:clr>
        </p15:guide>
        <p15:guide id="3" orient="horz" pos="1156">
          <p15:clr>
            <a:srgbClr val="F26B43"/>
          </p15:clr>
        </p15:guide>
        <p15:guide id="4" orient="horz" pos="7212">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3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4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4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3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2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4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5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3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5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4.png"/><Relationship Id="rId4" Type="http://schemas.openxmlformats.org/officeDocument/2006/relationships/image" Target="../media/image30.gif"/><Relationship Id="rId5" Type="http://schemas.openxmlformats.org/officeDocument/2006/relationships/image" Target="../media/image31.png"/><Relationship Id="rId6" Type="http://schemas.openxmlformats.org/officeDocument/2006/relationships/image" Target="../media/image36.png"/></Relationships>
</file>

<file path=ppt/slides/_rels/slide24.xml.rels><?xml version="1.0" encoding="UTF-8" standalone="yes"?><Relationships xmlns="http://schemas.openxmlformats.org/package/2006/relationships"><Relationship Id="rId11" Type="http://schemas.openxmlformats.org/officeDocument/2006/relationships/image" Target="../media/image43.png"/><Relationship Id="rId10" Type="http://schemas.openxmlformats.org/officeDocument/2006/relationships/image" Target="../media/image46.png"/><Relationship Id="rId13" Type="http://schemas.openxmlformats.org/officeDocument/2006/relationships/image" Target="../media/image44.png"/><Relationship Id="rId12" Type="http://schemas.openxmlformats.org/officeDocument/2006/relationships/image" Target="../media/image48.png"/><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4.png"/><Relationship Id="rId4" Type="http://schemas.openxmlformats.org/officeDocument/2006/relationships/image" Target="../media/image34.png"/><Relationship Id="rId9" Type="http://schemas.openxmlformats.org/officeDocument/2006/relationships/hyperlink" Target="https://onug.net/working-groups/automated-cloud-governance-invitation-only/" TargetMode="External"/><Relationship Id="rId15" Type="http://schemas.openxmlformats.org/officeDocument/2006/relationships/image" Target="../media/image54.png"/><Relationship Id="rId14" Type="http://schemas.openxmlformats.org/officeDocument/2006/relationships/image" Target="../media/image51.png"/><Relationship Id="rId5" Type="http://schemas.openxmlformats.org/officeDocument/2006/relationships/image" Target="../media/image33.png"/><Relationship Id="rId6" Type="http://schemas.openxmlformats.org/officeDocument/2006/relationships/image" Target="../media/image38.png"/><Relationship Id="rId7" Type="http://schemas.openxmlformats.org/officeDocument/2006/relationships/image" Target="../media/image40.png"/><Relationship Id="rId8" Type="http://schemas.openxmlformats.org/officeDocument/2006/relationships/image" Target="../media/image3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4.png"/><Relationship Id="rId4" Type="http://schemas.openxmlformats.org/officeDocument/2006/relationships/image" Target="../media/image34.png"/><Relationship Id="rId5" Type="http://schemas.openxmlformats.org/officeDocument/2006/relationships/image" Target="../media/image57.png"/><Relationship Id="rId6" Type="http://schemas.openxmlformats.org/officeDocument/2006/relationships/image" Target="../media/image5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47.png"/><Relationship Id="rId4" Type="http://schemas.openxmlformats.org/officeDocument/2006/relationships/image" Target="../media/image52.png"/><Relationship Id="rId5" Type="http://schemas.openxmlformats.org/officeDocument/2006/relationships/image" Target="../media/image49.png"/><Relationship Id="rId6" Type="http://schemas.openxmlformats.org/officeDocument/2006/relationships/image" Target="../media/image50.png"/><Relationship Id="rId7"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 Id="rId3" Type="http://schemas.openxmlformats.org/officeDocument/2006/relationships/image" Target="../media/image2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4.png"/><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6.png"/><Relationship Id="rId4" Type="http://schemas.openxmlformats.org/officeDocument/2006/relationships/image" Target="../media/image10.png"/><Relationship Id="rId5" Type="http://schemas.openxmlformats.org/officeDocument/2006/relationships/image" Target="../media/image18.png"/><Relationship Id="rId6" Type="http://schemas.openxmlformats.org/officeDocument/2006/relationships/image" Target="../media/image14.png"/><Relationship Id="rId7" Type="http://schemas.openxmlformats.org/officeDocument/2006/relationships/image" Target="../media/image7.png"/><Relationship Id="rId8" Type="http://schemas.openxmlformats.org/officeDocument/2006/relationships/image" Target="../media/image11.png"/></Relationships>
</file>

<file path=ppt/slides/_rels/slide7.xml.rels><?xml version="1.0" encoding="UTF-8" standalone="yes"?><Relationships xmlns="http://schemas.openxmlformats.org/package/2006/relationships"><Relationship Id="rId11" Type="http://schemas.openxmlformats.org/officeDocument/2006/relationships/image" Target="../media/image20.png"/><Relationship Id="rId10" Type="http://schemas.openxmlformats.org/officeDocument/2006/relationships/image" Target="../media/image28.png"/><Relationship Id="rId13" Type="http://schemas.openxmlformats.org/officeDocument/2006/relationships/image" Target="../media/image19.png"/><Relationship Id="rId12" Type="http://schemas.openxmlformats.org/officeDocument/2006/relationships/image" Target="../media/image22.png"/><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4.png"/><Relationship Id="rId4" Type="http://schemas.openxmlformats.org/officeDocument/2006/relationships/image" Target="../media/image13.png"/><Relationship Id="rId9" Type="http://schemas.openxmlformats.org/officeDocument/2006/relationships/image" Target="../media/image24.png"/><Relationship Id="rId14" Type="http://schemas.openxmlformats.org/officeDocument/2006/relationships/image" Target="../media/image26.png"/><Relationship Id="rId5" Type="http://schemas.openxmlformats.org/officeDocument/2006/relationships/image" Target="../media/image8.png"/><Relationship Id="rId6" Type="http://schemas.openxmlformats.org/officeDocument/2006/relationships/image" Target="../media/image9.png"/><Relationship Id="rId7" Type="http://schemas.openxmlformats.org/officeDocument/2006/relationships/image" Target="../media/image12.png"/><Relationship Id="rId8" Type="http://schemas.openxmlformats.org/officeDocument/2006/relationships/image" Target="../media/image2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5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 name="Shape 38"/>
        <p:cNvGrpSpPr/>
        <p:nvPr/>
      </p:nvGrpSpPr>
      <p:grpSpPr>
        <a:xfrm>
          <a:off x="0" y="0"/>
          <a:ext cx="0" cy="0"/>
          <a:chOff x="0" y="0"/>
          <a:chExt cx="0" cy="0"/>
        </a:xfrm>
      </p:grpSpPr>
      <p:sp>
        <p:nvSpPr>
          <p:cNvPr id="39" name="Google Shape;39;p8"/>
          <p:cNvSpPr txBox="1"/>
          <p:nvPr/>
        </p:nvSpPr>
        <p:spPr>
          <a:xfrm>
            <a:off x="363249" y="12872138"/>
            <a:ext cx="68187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Open Sans"/>
                <a:ea typeface="Open Sans"/>
                <a:cs typeface="Open Sans"/>
                <a:sym typeface="Open Sans"/>
              </a:rPr>
              <a:t>Last updated  </a:t>
            </a:r>
            <a:r>
              <a:rPr lang="en-US" sz="1800">
                <a:solidFill>
                  <a:schemeClr val="lt1"/>
                </a:solidFill>
                <a:latin typeface="Open Sans"/>
                <a:ea typeface="Open Sans"/>
                <a:cs typeface="Open Sans"/>
                <a:sym typeface="Open Sans"/>
              </a:rPr>
              <a:t>May 31, </a:t>
            </a:r>
            <a:r>
              <a:rPr b="0" i="0" lang="en-US" sz="1800" u="none" cap="none" strike="noStrike">
                <a:solidFill>
                  <a:schemeClr val="lt1"/>
                </a:solidFill>
                <a:latin typeface="Open Sans"/>
                <a:ea typeface="Open Sans"/>
                <a:cs typeface="Open Sans"/>
                <a:sym typeface="Open Sans"/>
              </a:rPr>
              <a:t>2022</a:t>
            </a:r>
            <a:endParaRPr b="0" i="0" sz="1800" u="none" cap="none" strike="noStrike">
              <a:solidFill>
                <a:schemeClr val="lt1"/>
              </a:solidFill>
              <a:latin typeface="Open Sans"/>
              <a:ea typeface="Open Sans"/>
              <a:cs typeface="Open Sans"/>
              <a:sym typeface="Open Sans"/>
            </a:endParaRPr>
          </a:p>
        </p:txBody>
      </p:sp>
      <p:sp>
        <p:nvSpPr>
          <p:cNvPr id="40" name="Google Shape;40;p8"/>
          <p:cNvSpPr txBox="1"/>
          <p:nvPr>
            <p:ph type="ctrTitle"/>
          </p:nvPr>
        </p:nvSpPr>
        <p:spPr>
          <a:xfrm>
            <a:off x="1828799" y="2238751"/>
            <a:ext cx="20743800" cy="4762500"/>
          </a:xfrm>
          <a:prstGeom prst="rect">
            <a:avLst/>
          </a:prstGeom>
          <a:noFill/>
          <a:ln>
            <a:noFill/>
          </a:ln>
        </p:spPr>
        <p:txBody>
          <a:bodyPr anchorCtr="0" anchor="b" bIns="0" lIns="0" spcFirstLastPara="1" rIns="0" wrap="square" tIns="0">
            <a:noAutofit/>
          </a:bodyPr>
          <a:lstStyle/>
          <a:p>
            <a:pPr indent="0" lvl="0" marL="0" rtl="0" algn="ctr">
              <a:lnSpc>
                <a:spcPct val="90000"/>
              </a:lnSpc>
              <a:spcBef>
                <a:spcPts val="0"/>
              </a:spcBef>
              <a:spcAft>
                <a:spcPts val="0"/>
              </a:spcAft>
              <a:buClr>
                <a:srgbClr val="00A7E3"/>
              </a:buClr>
              <a:buSzPts val="12000"/>
              <a:buFont typeface="Raleway Black"/>
              <a:buNone/>
            </a:pPr>
            <a:r>
              <a:rPr lang="en-US"/>
              <a:t>Building Event-Driven</a:t>
            </a:r>
            <a:br>
              <a:rPr lang="en-US"/>
            </a:br>
            <a:r>
              <a:rPr lang="en-US"/>
              <a:t>Applications</a:t>
            </a:r>
            <a:endParaRPr/>
          </a:p>
        </p:txBody>
      </p:sp>
      <p:sp>
        <p:nvSpPr>
          <p:cNvPr id="41" name="Google Shape;41;p8"/>
          <p:cNvSpPr txBox="1"/>
          <p:nvPr>
            <p:ph idx="1" type="subTitle"/>
          </p:nvPr>
        </p:nvSpPr>
        <p:spPr>
          <a:xfrm>
            <a:off x="5678249" y="7785399"/>
            <a:ext cx="20743800" cy="3302700"/>
          </a:xfrm>
          <a:prstGeom prst="rect">
            <a:avLst/>
          </a:prstGeom>
          <a:noFill/>
          <a:ln>
            <a:noFill/>
          </a:ln>
        </p:spPr>
        <p:txBody>
          <a:bodyPr anchorCtr="0" anchor="t" bIns="45700" lIns="91425" spcFirstLastPara="1" rIns="91425" wrap="square" tIns="45700">
            <a:normAutofit/>
          </a:bodyPr>
          <a:lstStyle/>
          <a:p>
            <a:pPr indent="-406400" lvl="0" marL="457200" rtl="0" algn="ctr">
              <a:lnSpc>
                <a:spcPct val="90000"/>
              </a:lnSpc>
              <a:spcBef>
                <a:spcPts val="1995"/>
              </a:spcBef>
              <a:spcAft>
                <a:spcPts val="0"/>
              </a:spcAft>
              <a:buClr>
                <a:srgbClr val="A5A5A5"/>
              </a:buClr>
              <a:buSzPts val="4800"/>
              <a:buNone/>
            </a:pPr>
            <a:r>
              <a:rPr lang="en-US" sz="8700">
                <a:solidFill>
                  <a:schemeClr val="lt1"/>
                </a:solidFill>
              </a:rPr>
              <a:t>With TriggerMesh </a:t>
            </a:r>
            <a:endParaRPr sz="87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17"/>
          <p:cNvSpPr txBox="1"/>
          <p:nvPr>
            <p:ph type="title"/>
          </p:nvPr>
        </p:nvSpPr>
        <p:spPr>
          <a:xfrm>
            <a:off x="1792200" y="650454"/>
            <a:ext cx="20780400" cy="963000"/>
          </a:xfrm>
          <a:prstGeom prst="rect">
            <a:avLst/>
          </a:prstGeom>
          <a:noFill/>
          <a:ln>
            <a:noFill/>
          </a:ln>
        </p:spPr>
        <p:txBody>
          <a:bodyPr anchorCtr="0" anchor="ctr" bIns="0" lIns="0" spcFirstLastPara="1" rIns="0" wrap="square" tIns="0">
            <a:noAutofit/>
          </a:bodyPr>
          <a:lstStyle/>
          <a:p>
            <a:pPr indent="0" lvl="0" marL="0" rtl="0" algn="ctr">
              <a:lnSpc>
                <a:spcPct val="90000"/>
              </a:lnSpc>
              <a:spcBef>
                <a:spcPts val="0"/>
              </a:spcBef>
              <a:spcAft>
                <a:spcPts val="0"/>
              </a:spcAft>
              <a:buClr>
                <a:srgbClr val="00A7E3"/>
              </a:buClr>
              <a:buSzPts val="8000"/>
              <a:buFont typeface="Raleway Black"/>
              <a:buNone/>
            </a:pPr>
            <a:r>
              <a:rPr lang="en-US"/>
              <a:t>What Does it Create?</a:t>
            </a:r>
            <a:endParaRPr/>
          </a:p>
        </p:txBody>
      </p:sp>
      <p:sp>
        <p:nvSpPr>
          <p:cNvPr id="141" name="Google Shape;141;p17"/>
          <p:cNvSpPr txBox="1"/>
          <p:nvPr/>
        </p:nvSpPr>
        <p:spPr>
          <a:xfrm>
            <a:off x="645525" y="3926125"/>
            <a:ext cx="11594100" cy="8045100"/>
          </a:xfrm>
          <a:prstGeom prst="rect">
            <a:avLst/>
          </a:prstGeom>
          <a:solidFill>
            <a:schemeClr val="lt1"/>
          </a:solidFill>
          <a:ln>
            <a:noFill/>
          </a:ln>
        </p:spPr>
        <p:txBody>
          <a:bodyPr anchorCtr="0" anchor="t" bIns="91425" lIns="91425" spcFirstLastPara="1" rIns="91425" wrap="square" tIns="91425">
            <a:spAutoFit/>
          </a:bodyPr>
          <a:lstStyle/>
          <a:p>
            <a:pPr indent="0" lvl="0" marL="457200" rtl="0" algn="l">
              <a:lnSpc>
                <a:spcPct val="150000"/>
              </a:lnSpc>
              <a:spcBef>
                <a:spcPts val="1000"/>
              </a:spcBef>
              <a:spcAft>
                <a:spcPts val="0"/>
              </a:spcAft>
              <a:buNone/>
            </a:pPr>
            <a:r>
              <a:rPr lang="en-US" sz="3800">
                <a:solidFill>
                  <a:srgbClr val="424242"/>
                </a:solidFill>
                <a:latin typeface="Raleway Medium"/>
                <a:ea typeface="Raleway Medium"/>
                <a:cs typeface="Raleway Medium"/>
                <a:sym typeface="Raleway Medium"/>
              </a:rPr>
              <a:t>A Source component emits Cloudevents. </a:t>
            </a:r>
            <a:br>
              <a:rPr lang="en-US" sz="3800">
                <a:solidFill>
                  <a:srgbClr val="424242"/>
                </a:solidFill>
                <a:latin typeface="Raleway Medium"/>
                <a:ea typeface="Raleway Medium"/>
                <a:cs typeface="Raleway Medium"/>
                <a:sym typeface="Raleway Medium"/>
              </a:rPr>
            </a:br>
            <a:br>
              <a:rPr lang="en-US" sz="3800">
                <a:solidFill>
                  <a:srgbClr val="424242"/>
                </a:solidFill>
                <a:latin typeface="Raleway Medium"/>
                <a:ea typeface="Raleway Medium"/>
                <a:cs typeface="Raleway Medium"/>
                <a:sym typeface="Raleway Medium"/>
              </a:rPr>
            </a:br>
            <a:r>
              <a:rPr lang="en-US" sz="3800">
                <a:solidFill>
                  <a:srgbClr val="424242"/>
                </a:solidFill>
                <a:latin typeface="Raleway Medium"/>
                <a:ea typeface="Raleway Medium"/>
                <a:cs typeface="Raleway Medium"/>
                <a:sym typeface="Raleway Medium"/>
              </a:rPr>
              <a:t>Cloudevents are nothing more then Http(s) requests that contain some special header parameters.</a:t>
            </a:r>
            <a:endParaRPr sz="3800">
              <a:solidFill>
                <a:srgbClr val="424242"/>
              </a:solidFill>
              <a:latin typeface="Raleway Medium"/>
              <a:ea typeface="Raleway Medium"/>
              <a:cs typeface="Raleway Medium"/>
              <a:sym typeface="Raleway Medium"/>
            </a:endParaRPr>
          </a:p>
          <a:p>
            <a:pPr indent="0" lvl="0" marL="457200" rtl="0" algn="l">
              <a:lnSpc>
                <a:spcPct val="150000"/>
              </a:lnSpc>
              <a:spcBef>
                <a:spcPts val="1000"/>
              </a:spcBef>
              <a:spcAft>
                <a:spcPts val="0"/>
              </a:spcAft>
              <a:buNone/>
            </a:pPr>
            <a:r>
              <a:t/>
            </a:r>
            <a:endParaRPr sz="3800">
              <a:solidFill>
                <a:srgbClr val="424242"/>
              </a:solidFill>
              <a:latin typeface="Raleway Medium"/>
              <a:ea typeface="Raleway Medium"/>
              <a:cs typeface="Raleway Medium"/>
              <a:sym typeface="Raleway Medium"/>
            </a:endParaRPr>
          </a:p>
          <a:p>
            <a:pPr indent="0" lvl="0" marL="457200" rtl="0" algn="l">
              <a:lnSpc>
                <a:spcPct val="150000"/>
              </a:lnSpc>
              <a:spcBef>
                <a:spcPts val="1000"/>
              </a:spcBef>
              <a:spcAft>
                <a:spcPts val="0"/>
              </a:spcAft>
              <a:buNone/>
            </a:pPr>
            <a:r>
              <a:rPr lang="en-US" sz="3800">
                <a:solidFill>
                  <a:srgbClr val="424242"/>
                </a:solidFill>
                <a:latin typeface="Raleway Medium"/>
                <a:ea typeface="Raleway Medium"/>
                <a:cs typeface="Raleway Medium"/>
                <a:sym typeface="Raleway Medium"/>
              </a:rPr>
              <a:t>Cloudevents is a specification from the serverless </a:t>
            </a:r>
            <a:r>
              <a:rPr lang="en-US" sz="3800">
                <a:solidFill>
                  <a:srgbClr val="424242"/>
                </a:solidFill>
                <a:latin typeface="Raleway Medium"/>
                <a:ea typeface="Raleway Medium"/>
                <a:cs typeface="Raleway Medium"/>
                <a:sym typeface="Raleway Medium"/>
              </a:rPr>
              <a:t>working</a:t>
            </a:r>
            <a:r>
              <a:rPr lang="en-US" sz="3800">
                <a:solidFill>
                  <a:srgbClr val="424242"/>
                </a:solidFill>
                <a:latin typeface="Raleway Medium"/>
                <a:ea typeface="Raleway Medium"/>
                <a:cs typeface="Raleway Medium"/>
                <a:sym typeface="Raleway Medium"/>
              </a:rPr>
              <a:t> group in CNCF (  Cloud Native Computing Foundation)</a:t>
            </a:r>
            <a:endParaRPr sz="3800">
              <a:solidFill>
                <a:srgbClr val="424242"/>
              </a:solidFill>
              <a:latin typeface="Raleway Medium"/>
              <a:ea typeface="Raleway Medium"/>
              <a:cs typeface="Raleway Medium"/>
              <a:sym typeface="Raleway Medium"/>
            </a:endParaRPr>
          </a:p>
        </p:txBody>
      </p:sp>
      <p:pic>
        <p:nvPicPr>
          <p:cNvPr id="142" name="Google Shape;142;p17"/>
          <p:cNvPicPr preferRelativeResize="0"/>
          <p:nvPr/>
        </p:nvPicPr>
        <p:blipFill>
          <a:blip r:embed="rId3">
            <a:alphaModFix/>
          </a:blip>
          <a:stretch>
            <a:fillRect/>
          </a:stretch>
        </p:blipFill>
        <p:spPr>
          <a:xfrm>
            <a:off x="12555175" y="3926129"/>
            <a:ext cx="11391900" cy="60007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pic>
        <p:nvPicPr>
          <p:cNvPr id="148" name="Google Shape;148;p18"/>
          <p:cNvPicPr preferRelativeResize="0"/>
          <p:nvPr/>
        </p:nvPicPr>
        <p:blipFill>
          <a:blip r:embed="rId3">
            <a:alphaModFix/>
          </a:blip>
          <a:stretch>
            <a:fillRect/>
          </a:stretch>
        </p:blipFill>
        <p:spPr>
          <a:xfrm>
            <a:off x="288324" y="3816900"/>
            <a:ext cx="23902602" cy="6045675"/>
          </a:xfrm>
          <a:prstGeom prst="rect">
            <a:avLst/>
          </a:prstGeom>
          <a:noFill/>
          <a:ln>
            <a:noFill/>
          </a:ln>
        </p:spPr>
      </p:pic>
      <p:sp>
        <p:nvSpPr>
          <p:cNvPr id="149" name="Google Shape;149;p18"/>
          <p:cNvSpPr txBox="1"/>
          <p:nvPr>
            <p:ph type="title"/>
          </p:nvPr>
        </p:nvSpPr>
        <p:spPr>
          <a:xfrm>
            <a:off x="1792200" y="650454"/>
            <a:ext cx="20780400" cy="963000"/>
          </a:xfrm>
          <a:prstGeom prst="rect">
            <a:avLst/>
          </a:prstGeom>
          <a:noFill/>
          <a:ln>
            <a:noFill/>
          </a:ln>
        </p:spPr>
        <p:txBody>
          <a:bodyPr anchorCtr="0" anchor="ctr" bIns="0" lIns="0" spcFirstLastPara="1" rIns="0" wrap="square" tIns="0">
            <a:noAutofit/>
          </a:bodyPr>
          <a:lstStyle/>
          <a:p>
            <a:pPr indent="0" lvl="0" marL="0" rtl="0" algn="ctr">
              <a:lnSpc>
                <a:spcPct val="90000"/>
              </a:lnSpc>
              <a:spcBef>
                <a:spcPts val="0"/>
              </a:spcBef>
              <a:spcAft>
                <a:spcPts val="0"/>
              </a:spcAft>
              <a:buClr>
                <a:srgbClr val="00A7E3"/>
              </a:buClr>
              <a:buSzPts val="8000"/>
              <a:buFont typeface="Raleway Black"/>
              <a:buNone/>
            </a:pPr>
            <a:r>
              <a:rPr lang="en-US"/>
              <a:t>For the Nerds</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19"/>
          <p:cNvSpPr txBox="1"/>
          <p:nvPr>
            <p:ph type="title"/>
          </p:nvPr>
        </p:nvSpPr>
        <p:spPr>
          <a:xfrm>
            <a:off x="1792200" y="650454"/>
            <a:ext cx="20780400" cy="963000"/>
          </a:xfrm>
          <a:prstGeom prst="rect">
            <a:avLst/>
          </a:prstGeom>
          <a:noFill/>
          <a:ln>
            <a:noFill/>
          </a:ln>
        </p:spPr>
        <p:txBody>
          <a:bodyPr anchorCtr="0" anchor="ctr" bIns="0" lIns="0" spcFirstLastPara="1" rIns="0" wrap="square" tIns="0">
            <a:noAutofit/>
          </a:bodyPr>
          <a:lstStyle/>
          <a:p>
            <a:pPr indent="0" lvl="0" marL="0" rtl="0" algn="ctr">
              <a:lnSpc>
                <a:spcPct val="90000"/>
              </a:lnSpc>
              <a:spcBef>
                <a:spcPts val="0"/>
              </a:spcBef>
              <a:spcAft>
                <a:spcPts val="0"/>
              </a:spcAft>
              <a:buClr>
                <a:srgbClr val="00A7E3"/>
              </a:buClr>
              <a:buSzPts val="8000"/>
              <a:buFont typeface="Raleway Black"/>
              <a:buNone/>
            </a:pPr>
            <a:r>
              <a:rPr lang="en-US"/>
              <a:t>What is a Target ?</a:t>
            </a:r>
            <a:endParaRPr/>
          </a:p>
        </p:txBody>
      </p:sp>
      <p:sp>
        <p:nvSpPr>
          <p:cNvPr id="155" name="Google Shape;155;p19"/>
          <p:cNvSpPr txBox="1"/>
          <p:nvPr/>
        </p:nvSpPr>
        <p:spPr>
          <a:xfrm>
            <a:off x="-93500" y="4815400"/>
            <a:ext cx="11594100" cy="3401700"/>
          </a:xfrm>
          <a:prstGeom prst="rect">
            <a:avLst/>
          </a:prstGeom>
          <a:noFill/>
          <a:ln>
            <a:noFill/>
          </a:ln>
        </p:spPr>
        <p:txBody>
          <a:bodyPr anchorCtr="0" anchor="t" bIns="91425" lIns="91425" spcFirstLastPara="1" rIns="91425" wrap="square" tIns="91425">
            <a:spAutoFit/>
          </a:bodyPr>
          <a:lstStyle/>
          <a:p>
            <a:pPr indent="0" lvl="0" marL="457200" rtl="0" algn="l">
              <a:lnSpc>
                <a:spcPct val="150000"/>
              </a:lnSpc>
              <a:spcBef>
                <a:spcPts val="1000"/>
              </a:spcBef>
              <a:spcAft>
                <a:spcPts val="0"/>
              </a:spcAft>
              <a:buNone/>
            </a:pPr>
            <a:r>
              <a:rPr lang="en-US" sz="3800">
                <a:solidFill>
                  <a:srgbClr val="424242"/>
                </a:solidFill>
                <a:latin typeface="Raleway Medium"/>
                <a:ea typeface="Raleway Medium"/>
                <a:cs typeface="Raleway Medium"/>
                <a:sym typeface="Raleway Medium"/>
              </a:rPr>
              <a:t>A Target is a component that consumes events.</a:t>
            </a:r>
            <a:br>
              <a:rPr lang="en-US" sz="3800">
                <a:solidFill>
                  <a:srgbClr val="424242"/>
                </a:solidFill>
                <a:latin typeface="Raleway Medium"/>
                <a:ea typeface="Raleway Medium"/>
                <a:cs typeface="Raleway Medium"/>
                <a:sym typeface="Raleway Medium"/>
              </a:rPr>
            </a:br>
            <a:br>
              <a:rPr lang="en-US" sz="3800">
                <a:solidFill>
                  <a:srgbClr val="424242"/>
                </a:solidFill>
                <a:latin typeface="Raleway Medium"/>
                <a:ea typeface="Raleway Medium"/>
                <a:cs typeface="Raleway Medium"/>
                <a:sym typeface="Raleway Medium"/>
              </a:rPr>
            </a:br>
            <a:r>
              <a:rPr lang="en-US" sz="3800">
                <a:solidFill>
                  <a:srgbClr val="424242"/>
                </a:solidFill>
                <a:latin typeface="Raleway Medium"/>
                <a:ea typeface="Raleway Medium"/>
                <a:cs typeface="Raleway Medium"/>
                <a:sym typeface="Raleway Medium"/>
              </a:rPr>
              <a:t>Here we have an example of a Triggermesh AWS SQS Target.</a:t>
            </a:r>
            <a:endParaRPr sz="4200">
              <a:latin typeface="Raleway Medium"/>
              <a:ea typeface="Raleway Medium"/>
              <a:cs typeface="Raleway Medium"/>
              <a:sym typeface="Raleway Medium"/>
            </a:endParaRPr>
          </a:p>
        </p:txBody>
      </p:sp>
      <p:pic>
        <p:nvPicPr>
          <p:cNvPr id="156" name="Google Shape;156;p19"/>
          <p:cNvPicPr preferRelativeResize="0"/>
          <p:nvPr/>
        </p:nvPicPr>
        <p:blipFill rotWithShape="1">
          <a:blip r:embed="rId3">
            <a:alphaModFix/>
          </a:blip>
          <a:srcRect b="0" l="0" r="0" t="2362"/>
          <a:stretch/>
        </p:blipFill>
        <p:spPr>
          <a:xfrm>
            <a:off x="11500600" y="3880925"/>
            <a:ext cx="12978649" cy="64351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20"/>
          <p:cNvSpPr txBox="1"/>
          <p:nvPr>
            <p:ph type="title"/>
          </p:nvPr>
        </p:nvSpPr>
        <p:spPr>
          <a:xfrm>
            <a:off x="1792200" y="650454"/>
            <a:ext cx="20780400" cy="963000"/>
          </a:xfrm>
          <a:prstGeom prst="rect">
            <a:avLst/>
          </a:prstGeom>
          <a:noFill/>
          <a:ln>
            <a:noFill/>
          </a:ln>
        </p:spPr>
        <p:txBody>
          <a:bodyPr anchorCtr="0" anchor="ctr" bIns="0" lIns="0" spcFirstLastPara="1" rIns="0" wrap="square" tIns="0">
            <a:noAutofit/>
          </a:bodyPr>
          <a:lstStyle/>
          <a:p>
            <a:pPr indent="0" lvl="0" marL="0" rtl="0" algn="ctr">
              <a:lnSpc>
                <a:spcPct val="90000"/>
              </a:lnSpc>
              <a:spcBef>
                <a:spcPts val="0"/>
              </a:spcBef>
              <a:spcAft>
                <a:spcPts val="0"/>
              </a:spcAft>
              <a:buClr>
                <a:srgbClr val="00A7E3"/>
              </a:buClr>
              <a:buSzPts val="8000"/>
              <a:buFont typeface="Raleway Black"/>
              <a:buNone/>
            </a:pPr>
            <a:r>
              <a:rPr lang="en-US"/>
              <a:t>What is a Trigger ?</a:t>
            </a:r>
            <a:endParaRPr/>
          </a:p>
        </p:txBody>
      </p:sp>
      <p:sp>
        <p:nvSpPr>
          <p:cNvPr id="162" name="Google Shape;162;p20"/>
          <p:cNvSpPr txBox="1"/>
          <p:nvPr/>
        </p:nvSpPr>
        <p:spPr>
          <a:xfrm>
            <a:off x="-135250" y="3384188"/>
            <a:ext cx="11594100" cy="6911100"/>
          </a:xfrm>
          <a:prstGeom prst="rect">
            <a:avLst/>
          </a:prstGeom>
          <a:noFill/>
          <a:ln>
            <a:noFill/>
          </a:ln>
        </p:spPr>
        <p:txBody>
          <a:bodyPr anchorCtr="0" anchor="t" bIns="91425" lIns="91425" spcFirstLastPara="1" rIns="91425" wrap="square" tIns="91425">
            <a:spAutoFit/>
          </a:bodyPr>
          <a:lstStyle/>
          <a:p>
            <a:pPr indent="0" lvl="0" marL="457200" rtl="0" algn="l">
              <a:lnSpc>
                <a:spcPct val="150000"/>
              </a:lnSpc>
              <a:spcBef>
                <a:spcPts val="1000"/>
              </a:spcBef>
              <a:spcAft>
                <a:spcPts val="0"/>
              </a:spcAft>
              <a:buNone/>
            </a:pPr>
            <a:r>
              <a:rPr lang="en-US" sz="3800">
                <a:solidFill>
                  <a:srgbClr val="424242"/>
                </a:solidFill>
                <a:latin typeface="Raleway Medium"/>
                <a:ea typeface="Raleway Medium"/>
                <a:cs typeface="Raleway Medium"/>
                <a:sym typeface="Raleway Medium"/>
              </a:rPr>
              <a:t>A Trigger is an interface that enables the user to tell the Broker </a:t>
            </a:r>
            <a:r>
              <a:rPr b="1" lang="en-US" sz="3800">
                <a:solidFill>
                  <a:srgbClr val="424242"/>
                </a:solidFill>
                <a:latin typeface="Raleway"/>
                <a:ea typeface="Raleway"/>
                <a:cs typeface="Raleway"/>
                <a:sym typeface="Raleway"/>
              </a:rPr>
              <a:t>“who wants what events”</a:t>
            </a:r>
            <a:br>
              <a:rPr lang="en-US" sz="3800">
                <a:solidFill>
                  <a:srgbClr val="424242"/>
                </a:solidFill>
                <a:latin typeface="Raleway Medium"/>
                <a:ea typeface="Raleway Medium"/>
                <a:cs typeface="Raleway Medium"/>
                <a:sym typeface="Raleway Medium"/>
              </a:rPr>
            </a:br>
            <a:br>
              <a:rPr lang="en-US" sz="3800">
                <a:solidFill>
                  <a:srgbClr val="424242"/>
                </a:solidFill>
                <a:latin typeface="Raleway Medium"/>
                <a:ea typeface="Raleway Medium"/>
                <a:cs typeface="Raleway Medium"/>
                <a:sym typeface="Raleway Medium"/>
              </a:rPr>
            </a:br>
            <a:r>
              <a:rPr lang="en-US" sz="3800">
                <a:solidFill>
                  <a:srgbClr val="424242"/>
                </a:solidFill>
                <a:latin typeface="Raleway Medium"/>
                <a:ea typeface="Raleway Medium"/>
                <a:cs typeface="Raleway Medium"/>
                <a:sym typeface="Raleway Medium"/>
              </a:rPr>
              <a:t>Here we have an example of a Trigger </a:t>
            </a:r>
            <a:r>
              <a:rPr b="1" lang="en-US" sz="3800">
                <a:solidFill>
                  <a:srgbClr val="424242"/>
                </a:solidFill>
                <a:latin typeface="Raleway"/>
                <a:ea typeface="Raleway"/>
                <a:cs typeface="Raleway"/>
                <a:sym typeface="Raleway"/>
              </a:rPr>
              <a:t>subscribing</a:t>
            </a:r>
            <a:r>
              <a:rPr lang="en-US" sz="3800">
                <a:solidFill>
                  <a:srgbClr val="424242"/>
                </a:solidFill>
                <a:latin typeface="Raleway Medium"/>
                <a:ea typeface="Raleway Medium"/>
                <a:cs typeface="Raleway Medium"/>
                <a:sym typeface="Raleway Medium"/>
              </a:rPr>
              <a:t> </a:t>
            </a:r>
            <a:r>
              <a:rPr b="1" lang="en-US" sz="3800">
                <a:solidFill>
                  <a:srgbClr val="424242"/>
                </a:solidFill>
                <a:latin typeface="Raleway"/>
                <a:ea typeface="Raleway"/>
                <a:cs typeface="Raleway"/>
                <a:sym typeface="Raleway"/>
              </a:rPr>
              <a:t>the</a:t>
            </a:r>
            <a:r>
              <a:rPr lang="en-US" sz="3800">
                <a:solidFill>
                  <a:srgbClr val="424242"/>
                </a:solidFill>
                <a:latin typeface="Raleway Medium"/>
                <a:ea typeface="Raleway Medium"/>
                <a:cs typeface="Raleway Medium"/>
                <a:sym typeface="Raleway Medium"/>
              </a:rPr>
              <a:t> AWS SQS </a:t>
            </a:r>
            <a:r>
              <a:rPr b="1" lang="en-US" sz="3800">
                <a:solidFill>
                  <a:srgbClr val="424242"/>
                </a:solidFill>
                <a:latin typeface="Raleway"/>
                <a:ea typeface="Raleway"/>
                <a:cs typeface="Raleway"/>
                <a:sym typeface="Raleway"/>
              </a:rPr>
              <a:t>Target to events </a:t>
            </a:r>
            <a:r>
              <a:rPr lang="en-US" sz="3800">
                <a:solidFill>
                  <a:srgbClr val="424242"/>
                </a:solidFill>
                <a:latin typeface="Raleway Medium"/>
                <a:ea typeface="Raleway Medium"/>
                <a:cs typeface="Raleway Medium"/>
                <a:sym typeface="Raleway Medium"/>
              </a:rPr>
              <a:t>that have events of type “io.triggermesh.example.cloudevent” </a:t>
            </a:r>
            <a:r>
              <a:rPr b="1" lang="en-US" sz="3800">
                <a:solidFill>
                  <a:srgbClr val="424242"/>
                </a:solidFill>
                <a:latin typeface="Raleway"/>
                <a:ea typeface="Raleway"/>
                <a:cs typeface="Raleway"/>
                <a:sym typeface="Raleway"/>
              </a:rPr>
              <a:t>from</a:t>
            </a:r>
            <a:r>
              <a:rPr lang="en-US" sz="3800">
                <a:solidFill>
                  <a:srgbClr val="424242"/>
                </a:solidFill>
                <a:latin typeface="Raleway Medium"/>
                <a:ea typeface="Raleway Medium"/>
                <a:cs typeface="Raleway Medium"/>
                <a:sym typeface="Raleway Medium"/>
              </a:rPr>
              <a:t> </a:t>
            </a:r>
            <a:r>
              <a:rPr b="1" lang="en-US" sz="3800">
                <a:solidFill>
                  <a:srgbClr val="424242"/>
                </a:solidFill>
                <a:latin typeface="Raleway"/>
                <a:ea typeface="Raleway"/>
                <a:cs typeface="Raleway"/>
                <a:sym typeface="Raleway"/>
              </a:rPr>
              <a:t>Broker</a:t>
            </a:r>
            <a:r>
              <a:rPr lang="en-US" sz="3800">
                <a:solidFill>
                  <a:srgbClr val="424242"/>
                </a:solidFill>
                <a:latin typeface="Raleway Medium"/>
                <a:ea typeface="Raleway Medium"/>
                <a:cs typeface="Raleway Medium"/>
                <a:sym typeface="Raleway Medium"/>
              </a:rPr>
              <a:t> named “default”</a:t>
            </a:r>
            <a:endParaRPr sz="4200">
              <a:latin typeface="Raleway Medium"/>
              <a:ea typeface="Raleway Medium"/>
              <a:cs typeface="Raleway Medium"/>
              <a:sym typeface="Raleway Medium"/>
            </a:endParaRPr>
          </a:p>
        </p:txBody>
      </p:sp>
      <p:pic>
        <p:nvPicPr>
          <p:cNvPr id="163" name="Google Shape;163;p20"/>
          <p:cNvPicPr preferRelativeResize="0"/>
          <p:nvPr/>
        </p:nvPicPr>
        <p:blipFill>
          <a:blip r:embed="rId3">
            <a:alphaModFix/>
          </a:blip>
          <a:stretch>
            <a:fillRect/>
          </a:stretch>
        </p:blipFill>
        <p:spPr>
          <a:xfrm>
            <a:off x="11594097" y="2361900"/>
            <a:ext cx="12859405" cy="86508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21"/>
          <p:cNvSpPr txBox="1"/>
          <p:nvPr>
            <p:ph idx="1" type="body"/>
          </p:nvPr>
        </p:nvSpPr>
        <p:spPr>
          <a:xfrm>
            <a:off x="346925" y="3730750"/>
            <a:ext cx="10410900" cy="7718400"/>
          </a:xfrm>
          <a:prstGeom prst="rect">
            <a:avLst/>
          </a:prstGeom>
        </p:spPr>
        <p:txBody>
          <a:bodyPr anchorCtr="0" anchor="t" bIns="45700" lIns="91425" spcFirstLastPara="1" rIns="91425" wrap="square" tIns="45700">
            <a:normAutofit lnSpcReduction="10000"/>
          </a:bodyPr>
          <a:lstStyle/>
          <a:p>
            <a:pPr indent="0" lvl="0" marL="0" rtl="0" algn="l">
              <a:spcBef>
                <a:spcPts val="1995"/>
              </a:spcBef>
              <a:spcAft>
                <a:spcPts val="0"/>
              </a:spcAft>
              <a:buNone/>
            </a:pPr>
            <a:r>
              <a:rPr lang="en-US" sz="4400"/>
              <a:t>Brokers are Kubernetes custom resources that define an event mesh for collecting a pool of CloudEvents.</a:t>
            </a:r>
            <a:br>
              <a:rPr lang="en-US" sz="4400"/>
            </a:br>
            <a:br>
              <a:rPr lang="en-US" sz="4400"/>
            </a:br>
            <a:r>
              <a:rPr b="1" lang="en-US" sz="4400"/>
              <a:t>Brokers provide a discoverable endpoint</a:t>
            </a:r>
            <a:r>
              <a:rPr lang="en-US" sz="4400"/>
              <a:t>, status.address, </a:t>
            </a:r>
            <a:r>
              <a:rPr b="1" lang="en-US" sz="4400"/>
              <a:t>for event ingress</a:t>
            </a:r>
            <a:r>
              <a:rPr lang="en-US" sz="4400"/>
              <a:t>, and triggers for event delivery.</a:t>
            </a:r>
            <a:br>
              <a:rPr lang="en-US" sz="4400"/>
            </a:br>
            <a:endParaRPr sz="4400"/>
          </a:p>
          <a:p>
            <a:pPr indent="0" lvl="0" marL="0" rtl="0" algn="l">
              <a:spcBef>
                <a:spcPts val="1995"/>
              </a:spcBef>
              <a:spcAft>
                <a:spcPts val="0"/>
              </a:spcAft>
              <a:buNone/>
            </a:pPr>
            <a:r>
              <a:rPr lang="en-US" sz="4400"/>
              <a:t>Event producers can send events to a broker by POSTing the event to the status.address.url of the broker.</a:t>
            </a:r>
            <a:br>
              <a:rPr lang="en-US" sz="4400"/>
            </a:br>
            <a:br>
              <a:rPr lang="en-US" sz="4400"/>
            </a:br>
            <a:r>
              <a:rPr b="1" lang="en-US" sz="4400"/>
              <a:t>TLDR; It’s an Event Delivery Transport</a:t>
            </a:r>
            <a:endParaRPr b="1" sz="4400"/>
          </a:p>
        </p:txBody>
      </p:sp>
      <p:sp>
        <p:nvSpPr>
          <p:cNvPr id="170" name="Google Shape;170;p21"/>
          <p:cNvSpPr txBox="1"/>
          <p:nvPr>
            <p:ph type="title"/>
          </p:nvPr>
        </p:nvSpPr>
        <p:spPr>
          <a:xfrm>
            <a:off x="1828800" y="2203129"/>
            <a:ext cx="20780400" cy="9630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US"/>
              <a:t>What is a Broker ?</a:t>
            </a:r>
            <a:endParaRPr/>
          </a:p>
          <a:p>
            <a:pPr indent="0" lvl="0" marL="0" rtl="0" algn="l">
              <a:spcBef>
                <a:spcPts val="0"/>
              </a:spcBef>
              <a:spcAft>
                <a:spcPts val="0"/>
              </a:spcAft>
              <a:buNone/>
            </a:pPr>
            <a:r>
              <a:t/>
            </a:r>
            <a:endParaRPr/>
          </a:p>
        </p:txBody>
      </p:sp>
      <p:pic>
        <p:nvPicPr>
          <p:cNvPr id="171" name="Google Shape;171;p21"/>
          <p:cNvPicPr preferRelativeResize="0"/>
          <p:nvPr/>
        </p:nvPicPr>
        <p:blipFill>
          <a:blip r:embed="rId3">
            <a:alphaModFix/>
          </a:blip>
          <a:stretch>
            <a:fillRect/>
          </a:stretch>
        </p:blipFill>
        <p:spPr>
          <a:xfrm>
            <a:off x="10703540" y="3730750"/>
            <a:ext cx="13775708" cy="77184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2"/>
          <p:cNvSpPr txBox="1"/>
          <p:nvPr>
            <p:ph type="title"/>
          </p:nvPr>
        </p:nvSpPr>
        <p:spPr>
          <a:xfrm>
            <a:off x="1828800" y="2203129"/>
            <a:ext cx="20780400" cy="963000"/>
          </a:xfrm>
          <a:prstGeom prst="rect">
            <a:avLst/>
          </a:prstGeom>
          <a:noFill/>
          <a:ln>
            <a:noFill/>
          </a:ln>
        </p:spPr>
        <p:txBody>
          <a:bodyPr anchorCtr="0" anchor="ctr" bIns="0" lIns="0" spcFirstLastPara="1" rIns="0" wrap="square" tIns="0">
            <a:noAutofit/>
          </a:bodyPr>
          <a:lstStyle/>
          <a:p>
            <a:pPr indent="0" lvl="0" marL="0" rtl="0" algn="ctr">
              <a:lnSpc>
                <a:spcPct val="90000"/>
              </a:lnSpc>
              <a:spcBef>
                <a:spcPts val="0"/>
              </a:spcBef>
              <a:spcAft>
                <a:spcPts val="0"/>
              </a:spcAft>
              <a:buClr>
                <a:srgbClr val="00A7E3"/>
              </a:buClr>
              <a:buSzPts val="8000"/>
              <a:buFont typeface="Raleway Black"/>
              <a:buNone/>
            </a:pPr>
            <a:r>
              <a:rPr lang="en-US"/>
              <a:t>Data Transformation</a:t>
            </a:r>
            <a:endParaRPr/>
          </a:p>
        </p:txBody>
      </p:sp>
      <p:sp>
        <p:nvSpPr>
          <p:cNvPr id="177" name="Google Shape;177;p22"/>
          <p:cNvSpPr txBox="1"/>
          <p:nvPr/>
        </p:nvSpPr>
        <p:spPr>
          <a:xfrm>
            <a:off x="1867725" y="4324400"/>
            <a:ext cx="20743800" cy="3530100"/>
          </a:xfrm>
          <a:prstGeom prst="rect">
            <a:avLst/>
          </a:prstGeom>
          <a:noFill/>
          <a:ln>
            <a:noFill/>
          </a:ln>
        </p:spPr>
        <p:txBody>
          <a:bodyPr anchorCtr="0" anchor="t" bIns="91425" lIns="91425" spcFirstLastPara="1" rIns="91425" wrap="square" tIns="91425">
            <a:spAutoFit/>
          </a:bodyPr>
          <a:lstStyle/>
          <a:p>
            <a:pPr indent="0" lvl="0" marL="457200" rtl="0" algn="l">
              <a:lnSpc>
                <a:spcPct val="150000"/>
              </a:lnSpc>
              <a:spcBef>
                <a:spcPts val="1000"/>
              </a:spcBef>
              <a:spcAft>
                <a:spcPts val="0"/>
              </a:spcAft>
              <a:buNone/>
            </a:pPr>
            <a:r>
              <a:t/>
            </a:r>
            <a:endParaRPr sz="3800">
              <a:solidFill>
                <a:srgbClr val="424242"/>
              </a:solidFill>
              <a:latin typeface="Raleway Medium"/>
              <a:ea typeface="Raleway Medium"/>
              <a:cs typeface="Raleway Medium"/>
              <a:sym typeface="Raleway Medium"/>
            </a:endParaRPr>
          </a:p>
          <a:p>
            <a:pPr indent="0" lvl="0" marL="457200" rtl="0" algn="l">
              <a:lnSpc>
                <a:spcPct val="150000"/>
              </a:lnSpc>
              <a:spcBef>
                <a:spcPts val="1000"/>
              </a:spcBef>
              <a:spcAft>
                <a:spcPts val="0"/>
              </a:spcAft>
              <a:buNone/>
            </a:pPr>
            <a:r>
              <a:rPr lang="en-US" sz="3800">
                <a:solidFill>
                  <a:srgbClr val="424242"/>
                </a:solidFill>
                <a:latin typeface="Raleway Medium"/>
                <a:ea typeface="Raleway Medium"/>
                <a:cs typeface="Raleway Medium"/>
                <a:sym typeface="Raleway Medium"/>
              </a:rPr>
              <a:t>Triggermesh components make the majority of data transformation scenarios easy by providing both function based components, in your favorite language, and declarative language components in order to accomplish this.</a:t>
            </a:r>
            <a:endParaRPr sz="4200">
              <a:latin typeface="Raleway Medium"/>
              <a:ea typeface="Raleway Medium"/>
              <a:cs typeface="Raleway Medium"/>
              <a:sym typeface="Raleway Medium"/>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pic>
        <p:nvPicPr>
          <p:cNvPr id="183" name="Google Shape;183;p23"/>
          <p:cNvPicPr preferRelativeResize="0"/>
          <p:nvPr/>
        </p:nvPicPr>
        <p:blipFill>
          <a:blip r:embed="rId3">
            <a:alphaModFix/>
          </a:blip>
          <a:stretch>
            <a:fillRect/>
          </a:stretch>
        </p:blipFill>
        <p:spPr>
          <a:xfrm>
            <a:off x="13818861" y="1"/>
            <a:ext cx="10660378" cy="13679473"/>
          </a:xfrm>
          <a:prstGeom prst="rect">
            <a:avLst/>
          </a:prstGeom>
          <a:noFill/>
          <a:ln>
            <a:noFill/>
          </a:ln>
        </p:spPr>
      </p:pic>
      <p:sp>
        <p:nvSpPr>
          <p:cNvPr id="184" name="Google Shape;184;p23"/>
          <p:cNvSpPr txBox="1"/>
          <p:nvPr>
            <p:ph idx="4294967295" type="ctrTitle"/>
          </p:nvPr>
        </p:nvSpPr>
        <p:spPr>
          <a:xfrm>
            <a:off x="-3622051" y="4458488"/>
            <a:ext cx="20743800" cy="4762500"/>
          </a:xfrm>
          <a:prstGeom prst="rect">
            <a:avLst/>
          </a:prstGeom>
          <a:noFill/>
          <a:ln>
            <a:noFill/>
          </a:ln>
        </p:spPr>
        <p:txBody>
          <a:bodyPr anchorCtr="0" anchor="b" bIns="0" lIns="0" spcFirstLastPara="1" rIns="0" wrap="square" tIns="0">
            <a:noAutofit/>
          </a:bodyPr>
          <a:lstStyle/>
          <a:p>
            <a:pPr indent="0" lvl="0" marL="0" rtl="0" algn="ctr">
              <a:lnSpc>
                <a:spcPct val="90000"/>
              </a:lnSpc>
              <a:spcBef>
                <a:spcPts val="0"/>
              </a:spcBef>
              <a:spcAft>
                <a:spcPts val="0"/>
              </a:spcAft>
              <a:buClr>
                <a:srgbClr val="00A7E3"/>
              </a:buClr>
              <a:buSzPts val="12000"/>
              <a:buFont typeface="Raleway Black"/>
              <a:buNone/>
            </a:pPr>
            <a:r>
              <a:rPr lang="en-US" sz="12800"/>
              <a:t>Declarative </a:t>
            </a:r>
            <a:endParaRPr sz="12800"/>
          </a:p>
          <a:p>
            <a:pPr indent="0" lvl="0" marL="0" rtl="0" algn="ctr">
              <a:lnSpc>
                <a:spcPct val="90000"/>
              </a:lnSpc>
              <a:spcBef>
                <a:spcPts val="0"/>
              </a:spcBef>
              <a:spcAft>
                <a:spcPts val="0"/>
              </a:spcAft>
              <a:buClr>
                <a:srgbClr val="00A7E3"/>
              </a:buClr>
              <a:buSzPts val="12000"/>
              <a:buFont typeface="Raleway Black"/>
              <a:buNone/>
            </a:pPr>
            <a:r>
              <a:rPr lang="en-US" sz="12800"/>
              <a:t>Transformation</a:t>
            </a:r>
            <a:endParaRPr sz="12800"/>
          </a:p>
          <a:p>
            <a:pPr indent="0" lvl="0" marL="0" rtl="0" algn="ctr">
              <a:lnSpc>
                <a:spcPct val="90000"/>
              </a:lnSpc>
              <a:spcBef>
                <a:spcPts val="0"/>
              </a:spcBef>
              <a:spcAft>
                <a:spcPts val="0"/>
              </a:spcAft>
              <a:buClr>
                <a:srgbClr val="00A7E3"/>
              </a:buClr>
              <a:buSzPts val="12000"/>
              <a:buFont typeface="Raleway Black"/>
              <a:buNone/>
            </a:pPr>
            <a:r>
              <a:rPr lang="en-US" sz="12800"/>
              <a:t>Component</a:t>
            </a:r>
            <a:endParaRPr sz="128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24"/>
          <p:cNvSpPr txBox="1"/>
          <p:nvPr>
            <p:ph idx="4294967295" type="ctrTitle"/>
          </p:nvPr>
        </p:nvSpPr>
        <p:spPr>
          <a:xfrm>
            <a:off x="-3622051" y="4458488"/>
            <a:ext cx="20743800" cy="4762500"/>
          </a:xfrm>
          <a:prstGeom prst="rect">
            <a:avLst/>
          </a:prstGeom>
          <a:noFill/>
          <a:ln>
            <a:noFill/>
          </a:ln>
        </p:spPr>
        <p:txBody>
          <a:bodyPr anchorCtr="0" anchor="b" bIns="0" lIns="0" spcFirstLastPara="1" rIns="0" wrap="square" tIns="0">
            <a:noAutofit/>
          </a:bodyPr>
          <a:lstStyle/>
          <a:p>
            <a:pPr indent="0" lvl="0" marL="0" rtl="0" algn="ctr">
              <a:lnSpc>
                <a:spcPct val="90000"/>
              </a:lnSpc>
              <a:spcBef>
                <a:spcPts val="0"/>
              </a:spcBef>
              <a:spcAft>
                <a:spcPts val="0"/>
              </a:spcAft>
              <a:buClr>
                <a:srgbClr val="00A7E3"/>
              </a:buClr>
              <a:buSzPts val="12000"/>
              <a:buFont typeface="Raleway Black"/>
              <a:buNone/>
            </a:pPr>
            <a:r>
              <a:rPr lang="en-US" sz="12800"/>
              <a:t>Function Based</a:t>
            </a:r>
            <a:r>
              <a:rPr lang="en-US" sz="12800"/>
              <a:t> </a:t>
            </a:r>
            <a:endParaRPr sz="12800"/>
          </a:p>
          <a:p>
            <a:pPr indent="0" lvl="0" marL="0" rtl="0" algn="ctr">
              <a:lnSpc>
                <a:spcPct val="90000"/>
              </a:lnSpc>
              <a:spcBef>
                <a:spcPts val="0"/>
              </a:spcBef>
              <a:spcAft>
                <a:spcPts val="0"/>
              </a:spcAft>
              <a:buClr>
                <a:srgbClr val="00A7E3"/>
              </a:buClr>
              <a:buSzPts val="12000"/>
              <a:buFont typeface="Raleway Black"/>
              <a:buNone/>
            </a:pPr>
            <a:r>
              <a:rPr lang="en-US" sz="12800"/>
              <a:t>Transformation</a:t>
            </a:r>
            <a:endParaRPr sz="12800"/>
          </a:p>
          <a:p>
            <a:pPr indent="0" lvl="0" marL="0" rtl="0" algn="ctr">
              <a:lnSpc>
                <a:spcPct val="90000"/>
              </a:lnSpc>
              <a:spcBef>
                <a:spcPts val="0"/>
              </a:spcBef>
              <a:spcAft>
                <a:spcPts val="0"/>
              </a:spcAft>
              <a:buClr>
                <a:srgbClr val="00A7E3"/>
              </a:buClr>
              <a:buSzPts val="12000"/>
              <a:buFont typeface="Raleway Black"/>
              <a:buNone/>
            </a:pPr>
            <a:r>
              <a:rPr lang="en-US" sz="12800"/>
              <a:t>Component</a:t>
            </a:r>
            <a:endParaRPr sz="12800"/>
          </a:p>
        </p:txBody>
      </p:sp>
      <p:pic>
        <p:nvPicPr>
          <p:cNvPr id="191" name="Google Shape;191;p24"/>
          <p:cNvPicPr preferRelativeResize="0"/>
          <p:nvPr/>
        </p:nvPicPr>
        <p:blipFill>
          <a:blip r:embed="rId3">
            <a:alphaModFix/>
          </a:blip>
          <a:stretch>
            <a:fillRect/>
          </a:stretch>
        </p:blipFill>
        <p:spPr>
          <a:xfrm>
            <a:off x="13833401" y="3448175"/>
            <a:ext cx="10645849" cy="735232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25"/>
          <p:cNvSpPr txBox="1"/>
          <p:nvPr>
            <p:ph idx="4294967295" type="ctrTitle"/>
          </p:nvPr>
        </p:nvSpPr>
        <p:spPr>
          <a:xfrm>
            <a:off x="-3622051" y="4458488"/>
            <a:ext cx="20743800" cy="4762500"/>
          </a:xfrm>
          <a:prstGeom prst="rect">
            <a:avLst/>
          </a:prstGeom>
          <a:noFill/>
          <a:ln>
            <a:noFill/>
          </a:ln>
        </p:spPr>
        <p:txBody>
          <a:bodyPr anchorCtr="0" anchor="b" bIns="0" lIns="0" spcFirstLastPara="1" rIns="0" wrap="square" tIns="0">
            <a:noAutofit/>
          </a:bodyPr>
          <a:lstStyle/>
          <a:p>
            <a:pPr indent="0" lvl="0" marL="0" rtl="0" algn="ctr">
              <a:lnSpc>
                <a:spcPct val="90000"/>
              </a:lnSpc>
              <a:spcBef>
                <a:spcPts val="0"/>
              </a:spcBef>
              <a:spcAft>
                <a:spcPts val="0"/>
              </a:spcAft>
              <a:buClr>
                <a:srgbClr val="00A7E3"/>
              </a:buClr>
              <a:buSzPts val="12000"/>
              <a:buFont typeface="Raleway Black"/>
              <a:buNone/>
            </a:pPr>
            <a:r>
              <a:rPr lang="en-US" sz="12800"/>
              <a:t>Function Based </a:t>
            </a:r>
            <a:endParaRPr sz="12800"/>
          </a:p>
          <a:p>
            <a:pPr indent="0" lvl="0" marL="0" rtl="0" algn="ctr">
              <a:lnSpc>
                <a:spcPct val="90000"/>
              </a:lnSpc>
              <a:spcBef>
                <a:spcPts val="0"/>
              </a:spcBef>
              <a:spcAft>
                <a:spcPts val="0"/>
              </a:spcAft>
              <a:buClr>
                <a:srgbClr val="00A7E3"/>
              </a:buClr>
              <a:buSzPts val="12000"/>
              <a:buFont typeface="Raleway Black"/>
              <a:buNone/>
            </a:pPr>
            <a:r>
              <a:rPr lang="en-US" sz="12800"/>
              <a:t>Transformation</a:t>
            </a:r>
            <a:endParaRPr sz="12800"/>
          </a:p>
          <a:p>
            <a:pPr indent="0" lvl="0" marL="0" rtl="0" algn="ctr">
              <a:lnSpc>
                <a:spcPct val="90000"/>
              </a:lnSpc>
              <a:spcBef>
                <a:spcPts val="0"/>
              </a:spcBef>
              <a:spcAft>
                <a:spcPts val="0"/>
              </a:spcAft>
              <a:buClr>
                <a:srgbClr val="00A7E3"/>
              </a:buClr>
              <a:buSzPts val="12000"/>
              <a:buFont typeface="Raleway Black"/>
              <a:buNone/>
            </a:pPr>
            <a:r>
              <a:rPr lang="en-US" sz="12800"/>
              <a:t>Component</a:t>
            </a:r>
            <a:endParaRPr sz="12800"/>
          </a:p>
        </p:txBody>
      </p:sp>
      <p:pic>
        <p:nvPicPr>
          <p:cNvPr id="198" name="Google Shape;198;p25"/>
          <p:cNvPicPr preferRelativeResize="0"/>
          <p:nvPr/>
        </p:nvPicPr>
        <p:blipFill>
          <a:blip r:embed="rId3">
            <a:alphaModFix/>
          </a:blip>
          <a:stretch>
            <a:fillRect/>
          </a:stretch>
        </p:blipFill>
        <p:spPr>
          <a:xfrm>
            <a:off x="13633600" y="570313"/>
            <a:ext cx="10845651" cy="125388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6"/>
          <p:cNvSpPr txBox="1"/>
          <p:nvPr>
            <p:ph idx="4294967295" type="ctrTitle"/>
          </p:nvPr>
        </p:nvSpPr>
        <p:spPr>
          <a:xfrm>
            <a:off x="-3622051" y="4458488"/>
            <a:ext cx="20743800" cy="4762500"/>
          </a:xfrm>
          <a:prstGeom prst="rect">
            <a:avLst/>
          </a:prstGeom>
          <a:noFill/>
          <a:ln>
            <a:noFill/>
          </a:ln>
        </p:spPr>
        <p:txBody>
          <a:bodyPr anchorCtr="0" anchor="b" bIns="0" lIns="0" spcFirstLastPara="1" rIns="0" wrap="square" tIns="0">
            <a:noAutofit/>
          </a:bodyPr>
          <a:lstStyle/>
          <a:p>
            <a:pPr indent="0" lvl="0" marL="0" rtl="0" algn="ctr">
              <a:lnSpc>
                <a:spcPct val="90000"/>
              </a:lnSpc>
              <a:spcBef>
                <a:spcPts val="0"/>
              </a:spcBef>
              <a:spcAft>
                <a:spcPts val="0"/>
              </a:spcAft>
              <a:buClr>
                <a:srgbClr val="00A7E3"/>
              </a:buClr>
              <a:buSzPts val="12000"/>
              <a:buFont typeface="Raleway Black"/>
              <a:buNone/>
            </a:pPr>
            <a:r>
              <a:rPr lang="en-US" sz="12800"/>
              <a:t>Function Based </a:t>
            </a:r>
            <a:endParaRPr sz="12800"/>
          </a:p>
          <a:p>
            <a:pPr indent="0" lvl="0" marL="0" rtl="0" algn="ctr">
              <a:lnSpc>
                <a:spcPct val="90000"/>
              </a:lnSpc>
              <a:spcBef>
                <a:spcPts val="0"/>
              </a:spcBef>
              <a:spcAft>
                <a:spcPts val="0"/>
              </a:spcAft>
              <a:buClr>
                <a:srgbClr val="00A7E3"/>
              </a:buClr>
              <a:buSzPts val="12000"/>
              <a:buFont typeface="Raleway Black"/>
              <a:buNone/>
            </a:pPr>
            <a:r>
              <a:rPr lang="en-US" sz="12800"/>
              <a:t>Transformation</a:t>
            </a:r>
            <a:endParaRPr sz="12800"/>
          </a:p>
          <a:p>
            <a:pPr indent="0" lvl="0" marL="0" rtl="0" algn="ctr">
              <a:lnSpc>
                <a:spcPct val="90000"/>
              </a:lnSpc>
              <a:spcBef>
                <a:spcPts val="0"/>
              </a:spcBef>
              <a:spcAft>
                <a:spcPts val="0"/>
              </a:spcAft>
              <a:buClr>
                <a:srgbClr val="00A7E3"/>
              </a:buClr>
              <a:buSzPts val="12000"/>
              <a:buFont typeface="Raleway Black"/>
              <a:buNone/>
            </a:pPr>
            <a:r>
              <a:rPr lang="en-US" sz="12800"/>
              <a:t>Component</a:t>
            </a:r>
            <a:endParaRPr sz="12800"/>
          </a:p>
        </p:txBody>
      </p:sp>
      <p:pic>
        <p:nvPicPr>
          <p:cNvPr id="205" name="Google Shape;205;p26"/>
          <p:cNvPicPr preferRelativeResize="0"/>
          <p:nvPr/>
        </p:nvPicPr>
        <p:blipFill>
          <a:blip r:embed="rId3">
            <a:alphaModFix/>
          </a:blip>
          <a:stretch>
            <a:fillRect/>
          </a:stretch>
        </p:blipFill>
        <p:spPr>
          <a:xfrm>
            <a:off x="13043751" y="3049225"/>
            <a:ext cx="11435499" cy="758102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 name="Shape 46"/>
        <p:cNvGrpSpPr/>
        <p:nvPr/>
      </p:nvGrpSpPr>
      <p:grpSpPr>
        <a:xfrm>
          <a:off x="0" y="0"/>
          <a:ext cx="0" cy="0"/>
          <a:chOff x="0" y="0"/>
          <a:chExt cx="0" cy="0"/>
        </a:xfrm>
      </p:grpSpPr>
      <p:pic>
        <p:nvPicPr>
          <p:cNvPr id="47" name="Google Shape;47;p9"/>
          <p:cNvPicPr preferRelativeResize="0"/>
          <p:nvPr/>
        </p:nvPicPr>
        <p:blipFill rotWithShape="1">
          <a:blip r:embed="rId3">
            <a:alphaModFix/>
          </a:blip>
          <a:srcRect b="18160" l="0" r="0" t="0"/>
          <a:stretch/>
        </p:blipFill>
        <p:spPr>
          <a:xfrm>
            <a:off x="7299800" y="3298102"/>
            <a:ext cx="9879650" cy="10053300"/>
          </a:xfrm>
          <a:prstGeom prst="rect">
            <a:avLst/>
          </a:prstGeom>
          <a:noFill/>
          <a:ln>
            <a:noFill/>
          </a:ln>
        </p:spPr>
      </p:pic>
      <p:sp>
        <p:nvSpPr>
          <p:cNvPr id="48" name="Google Shape;48;p9"/>
          <p:cNvSpPr txBox="1"/>
          <p:nvPr/>
        </p:nvSpPr>
        <p:spPr>
          <a:xfrm>
            <a:off x="586575" y="753750"/>
            <a:ext cx="23306100" cy="15546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8900"/>
              <a:t>https://github.com/JeffNeff/SCALE-Talk-Notes</a:t>
            </a:r>
            <a:endParaRPr sz="89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27"/>
          <p:cNvSpPr txBox="1"/>
          <p:nvPr>
            <p:ph type="title"/>
          </p:nvPr>
        </p:nvSpPr>
        <p:spPr>
          <a:xfrm>
            <a:off x="1828800" y="2203129"/>
            <a:ext cx="20780400" cy="963000"/>
          </a:xfrm>
          <a:prstGeom prst="rect">
            <a:avLst/>
          </a:prstGeom>
          <a:noFill/>
          <a:ln>
            <a:noFill/>
          </a:ln>
        </p:spPr>
        <p:txBody>
          <a:bodyPr anchorCtr="0" anchor="ctr" bIns="0" lIns="0" spcFirstLastPara="1" rIns="0" wrap="square" tIns="0">
            <a:noAutofit/>
          </a:bodyPr>
          <a:lstStyle/>
          <a:p>
            <a:pPr indent="0" lvl="0" marL="0" rtl="0" algn="ctr">
              <a:lnSpc>
                <a:spcPct val="90000"/>
              </a:lnSpc>
              <a:spcBef>
                <a:spcPts val="0"/>
              </a:spcBef>
              <a:spcAft>
                <a:spcPts val="0"/>
              </a:spcAft>
              <a:buClr>
                <a:srgbClr val="00A7E3"/>
              </a:buClr>
              <a:buSzPts val="8000"/>
              <a:buFont typeface="Raleway Black"/>
              <a:buNone/>
            </a:pPr>
            <a:r>
              <a:rPr lang="en-US"/>
              <a:t>Custom Services</a:t>
            </a:r>
            <a:endParaRPr/>
          </a:p>
        </p:txBody>
      </p:sp>
      <p:sp>
        <p:nvSpPr>
          <p:cNvPr id="211" name="Google Shape;211;p27"/>
          <p:cNvSpPr txBox="1"/>
          <p:nvPr/>
        </p:nvSpPr>
        <p:spPr>
          <a:xfrm>
            <a:off x="1867725" y="4324400"/>
            <a:ext cx="20743800" cy="7167600"/>
          </a:xfrm>
          <a:prstGeom prst="rect">
            <a:avLst/>
          </a:prstGeom>
          <a:solidFill>
            <a:schemeClr val="lt1"/>
          </a:solidFill>
          <a:ln>
            <a:noFill/>
          </a:ln>
        </p:spPr>
        <p:txBody>
          <a:bodyPr anchorCtr="0" anchor="t" bIns="91425" lIns="91425" spcFirstLastPara="1" rIns="91425" wrap="square" tIns="91425">
            <a:spAutoFit/>
          </a:bodyPr>
          <a:lstStyle/>
          <a:p>
            <a:pPr indent="0" lvl="0" marL="457200" rtl="0" algn="l">
              <a:lnSpc>
                <a:spcPct val="150000"/>
              </a:lnSpc>
              <a:spcBef>
                <a:spcPts val="1000"/>
              </a:spcBef>
              <a:spcAft>
                <a:spcPts val="0"/>
              </a:spcAft>
              <a:buNone/>
            </a:pPr>
            <a:r>
              <a:rPr lang="en-US" sz="3800">
                <a:solidFill>
                  <a:srgbClr val="424242"/>
                </a:solidFill>
                <a:latin typeface="Raleway Medium"/>
                <a:ea typeface="Raleway Medium"/>
                <a:cs typeface="Raleway Medium"/>
                <a:sym typeface="Raleway Medium"/>
              </a:rPr>
              <a:t>Triggermesh makes it easy to integrate your own logic and runtimes in your language of choice. </a:t>
            </a:r>
            <a:br>
              <a:rPr lang="en-US" sz="3800">
                <a:solidFill>
                  <a:srgbClr val="424242"/>
                </a:solidFill>
                <a:latin typeface="Raleway Medium"/>
                <a:ea typeface="Raleway Medium"/>
                <a:cs typeface="Raleway Medium"/>
                <a:sym typeface="Raleway Medium"/>
              </a:rPr>
            </a:br>
            <a:br>
              <a:rPr lang="en-US" sz="3800">
                <a:solidFill>
                  <a:srgbClr val="424242"/>
                </a:solidFill>
                <a:latin typeface="Raleway Medium"/>
                <a:ea typeface="Raleway Medium"/>
                <a:cs typeface="Raleway Medium"/>
                <a:sym typeface="Raleway Medium"/>
              </a:rPr>
            </a:br>
            <a:r>
              <a:rPr lang="en-US" sz="3800">
                <a:solidFill>
                  <a:srgbClr val="424242"/>
                </a:solidFill>
                <a:latin typeface="Raleway Medium"/>
                <a:ea typeface="Raleway Medium"/>
                <a:cs typeface="Raleway Medium"/>
                <a:sym typeface="Raleway Medium"/>
              </a:rPr>
              <a:t>Any system or language that can accept/emit HTTP requests and can be containerized, can run on Triggermesh </a:t>
            </a:r>
            <a:endParaRPr sz="3800">
              <a:solidFill>
                <a:srgbClr val="424242"/>
              </a:solidFill>
              <a:latin typeface="Raleway Medium"/>
              <a:ea typeface="Raleway Medium"/>
              <a:cs typeface="Raleway Medium"/>
              <a:sym typeface="Raleway Medium"/>
            </a:endParaRPr>
          </a:p>
          <a:p>
            <a:pPr indent="0" lvl="0" marL="457200" rtl="0" algn="l">
              <a:lnSpc>
                <a:spcPct val="150000"/>
              </a:lnSpc>
              <a:spcBef>
                <a:spcPts val="1000"/>
              </a:spcBef>
              <a:spcAft>
                <a:spcPts val="0"/>
              </a:spcAft>
              <a:buNone/>
            </a:pPr>
            <a:r>
              <a:t/>
            </a:r>
            <a:endParaRPr sz="3800">
              <a:solidFill>
                <a:srgbClr val="424242"/>
              </a:solidFill>
              <a:latin typeface="Raleway Medium"/>
              <a:ea typeface="Raleway Medium"/>
              <a:cs typeface="Raleway Medium"/>
              <a:sym typeface="Raleway Medium"/>
            </a:endParaRPr>
          </a:p>
          <a:p>
            <a:pPr indent="0" lvl="0" marL="457200" rtl="0" algn="l">
              <a:lnSpc>
                <a:spcPct val="150000"/>
              </a:lnSpc>
              <a:spcBef>
                <a:spcPts val="1000"/>
              </a:spcBef>
              <a:spcAft>
                <a:spcPts val="0"/>
              </a:spcAft>
              <a:buNone/>
            </a:pPr>
            <a:r>
              <a:rPr lang="en-US" sz="3800">
                <a:solidFill>
                  <a:srgbClr val="424242"/>
                </a:solidFill>
                <a:latin typeface="Raleway Medium"/>
                <a:ea typeface="Raleway Medium"/>
                <a:cs typeface="Raleway Medium"/>
                <a:sym typeface="Raleway Medium"/>
              </a:rPr>
              <a:t>In tech preview we have a meta controller to transform containers into API objects. ( Koby )</a:t>
            </a:r>
            <a:endParaRPr sz="3800">
              <a:solidFill>
                <a:srgbClr val="424242"/>
              </a:solidFill>
              <a:latin typeface="Raleway Medium"/>
              <a:ea typeface="Raleway Medium"/>
              <a:cs typeface="Raleway Medium"/>
              <a:sym typeface="Raleway Medium"/>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28"/>
          <p:cNvSpPr txBox="1"/>
          <p:nvPr>
            <p:ph type="title"/>
          </p:nvPr>
        </p:nvSpPr>
        <p:spPr>
          <a:xfrm>
            <a:off x="-5258000" y="872154"/>
            <a:ext cx="20780400" cy="963000"/>
          </a:xfrm>
          <a:prstGeom prst="rect">
            <a:avLst/>
          </a:prstGeom>
          <a:noFill/>
          <a:ln>
            <a:noFill/>
          </a:ln>
        </p:spPr>
        <p:txBody>
          <a:bodyPr anchorCtr="0" anchor="ctr" bIns="0" lIns="0" spcFirstLastPara="1" rIns="0" wrap="square" tIns="0">
            <a:noAutofit/>
          </a:bodyPr>
          <a:lstStyle/>
          <a:p>
            <a:pPr indent="0" lvl="0" marL="0" rtl="0" algn="ctr">
              <a:lnSpc>
                <a:spcPct val="90000"/>
              </a:lnSpc>
              <a:spcBef>
                <a:spcPts val="0"/>
              </a:spcBef>
              <a:spcAft>
                <a:spcPts val="0"/>
              </a:spcAft>
              <a:buClr>
                <a:srgbClr val="00A7E3"/>
              </a:buClr>
              <a:buSzPts val="8000"/>
              <a:buFont typeface="Raleway Black"/>
              <a:buNone/>
            </a:pPr>
            <a:r>
              <a:rPr lang="en-US"/>
              <a:t>What is a Bridge?</a:t>
            </a:r>
            <a:endParaRPr/>
          </a:p>
        </p:txBody>
      </p:sp>
      <p:sp>
        <p:nvSpPr>
          <p:cNvPr id="217" name="Google Shape;217;p28"/>
          <p:cNvSpPr txBox="1"/>
          <p:nvPr/>
        </p:nvSpPr>
        <p:spPr>
          <a:xfrm>
            <a:off x="231225" y="5081775"/>
            <a:ext cx="12008400" cy="5156400"/>
          </a:xfrm>
          <a:prstGeom prst="rect">
            <a:avLst/>
          </a:prstGeom>
          <a:noFill/>
          <a:ln>
            <a:noFill/>
          </a:ln>
        </p:spPr>
        <p:txBody>
          <a:bodyPr anchorCtr="0" anchor="t" bIns="91425" lIns="91425" spcFirstLastPara="1" rIns="91425" wrap="square" tIns="91425">
            <a:spAutoFit/>
          </a:bodyPr>
          <a:lstStyle/>
          <a:p>
            <a:pPr indent="0" lvl="0" marL="457200" rtl="0" algn="l">
              <a:lnSpc>
                <a:spcPct val="150000"/>
              </a:lnSpc>
              <a:spcBef>
                <a:spcPts val="1000"/>
              </a:spcBef>
              <a:spcAft>
                <a:spcPts val="0"/>
              </a:spcAft>
              <a:buNone/>
            </a:pPr>
            <a:r>
              <a:rPr lang="en-US" sz="3800">
                <a:solidFill>
                  <a:srgbClr val="424242"/>
                </a:solidFill>
                <a:latin typeface="Raleway Medium"/>
                <a:ea typeface="Raleway Medium"/>
                <a:cs typeface="Raleway Medium"/>
                <a:sym typeface="Raleway Medium"/>
              </a:rPr>
              <a:t>A Bridge is a YAML manifest containing a combination of Triggermesh components.</a:t>
            </a:r>
            <a:br>
              <a:rPr lang="en-US" sz="3800">
                <a:solidFill>
                  <a:srgbClr val="424242"/>
                </a:solidFill>
                <a:latin typeface="Raleway Medium"/>
                <a:ea typeface="Raleway Medium"/>
                <a:cs typeface="Raleway Medium"/>
                <a:sym typeface="Raleway Medium"/>
              </a:rPr>
            </a:br>
            <a:br>
              <a:rPr lang="en-US" sz="3800">
                <a:solidFill>
                  <a:srgbClr val="424242"/>
                </a:solidFill>
                <a:latin typeface="Raleway Medium"/>
                <a:ea typeface="Raleway Medium"/>
                <a:cs typeface="Raleway Medium"/>
                <a:sym typeface="Raleway Medium"/>
              </a:rPr>
            </a:br>
            <a:r>
              <a:rPr lang="en-US" sz="3800">
                <a:solidFill>
                  <a:srgbClr val="424242"/>
                </a:solidFill>
                <a:latin typeface="Raleway Medium"/>
                <a:ea typeface="Raleway Medium"/>
                <a:cs typeface="Raleway Medium"/>
                <a:sym typeface="Raleway Medium"/>
              </a:rPr>
              <a:t>Here we have an example bridge containing a </a:t>
            </a:r>
            <a:r>
              <a:rPr b="1" lang="en-US" sz="3800">
                <a:solidFill>
                  <a:srgbClr val="424242"/>
                </a:solidFill>
                <a:latin typeface="Raleway"/>
                <a:ea typeface="Raleway"/>
                <a:cs typeface="Raleway"/>
                <a:sym typeface="Raleway"/>
              </a:rPr>
              <a:t>Twilio Source</a:t>
            </a:r>
            <a:r>
              <a:rPr lang="en-US" sz="3800">
                <a:solidFill>
                  <a:srgbClr val="424242"/>
                </a:solidFill>
                <a:latin typeface="Raleway Medium"/>
                <a:ea typeface="Raleway Medium"/>
                <a:cs typeface="Raleway Medium"/>
                <a:sym typeface="Raleway Medium"/>
              </a:rPr>
              <a:t> sending events to an </a:t>
            </a:r>
            <a:r>
              <a:rPr b="1" lang="en-US" sz="3800">
                <a:solidFill>
                  <a:srgbClr val="424242"/>
                </a:solidFill>
                <a:latin typeface="Raleway"/>
                <a:ea typeface="Raleway"/>
                <a:cs typeface="Raleway"/>
                <a:sym typeface="Raleway"/>
              </a:rPr>
              <a:t>AWS SQS Target</a:t>
            </a:r>
            <a:endParaRPr b="1" sz="4200">
              <a:latin typeface="Raleway"/>
              <a:ea typeface="Raleway"/>
              <a:cs typeface="Raleway"/>
              <a:sym typeface="Raleway"/>
            </a:endParaRPr>
          </a:p>
        </p:txBody>
      </p:sp>
      <p:pic>
        <p:nvPicPr>
          <p:cNvPr id="218" name="Google Shape;218;p28"/>
          <p:cNvPicPr preferRelativeResize="0"/>
          <p:nvPr/>
        </p:nvPicPr>
        <p:blipFill>
          <a:blip r:embed="rId3">
            <a:alphaModFix/>
          </a:blip>
          <a:stretch>
            <a:fillRect/>
          </a:stretch>
        </p:blipFill>
        <p:spPr>
          <a:xfrm>
            <a:off x="11939730" y="-1"/>
            <a:ext cx="12539522" cy="13679473"/>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29"/>
          <p:cNvSpPr txBox="1"/>
          <p:nvPr>
            <p:ph idx="4294967295" type="ctrTitle"/>
          </p:nvPr>
        </p:nvSpPr>
        <p:spPr>
          <a:xfrm>
            <a:off x="1867725" y="5908838"/>
            <a:ext cx="20743800" cy="1861800"/>
          </a:xfrm>
          <a:prstGeom prst="rect">
            <a:avLst/>
          </a:prstGeom>
          <a:noFill/>
          <a:ln>
            <a:noFill/>
          </a:ln>
        </p:spPr>
        <p:txBody>
          <a:bodyPr anchorCtr="0" anchor="b" bIns="0" lIns="0" spcFirstLastPara="1" rIns="0" wrap="square" tIns="0">
            <a:noAutofit/>
          </a:bodyPr>
          <a:lstStyle/>
          <a:p>
            <a:pPr indent="0" lvl="0" marL="0" rtl="0" algn="ctr">
              <a:lnSpc>
                <a:spcPct val="90000"/>
              </a:lnSpc>
              <a:spcBef>
                <a:spcPts val="0"/>
              </a:spcBef>
              <a:spcAft>
                <a:spcPts val="0"/>
              </a:spcAft>
              <a:buClr>
                <a:srgbClr val="00A7E3"/>
              </a:buClr>
              <a:buSzPts val="12000"/>
              <a:buFont typeface="Raleway Black"/>
              <a:buNone/>
            </a:pPr>
            <a:r>
              <a:rPr lang="en-US" sz="12800"/>
              <a:t>Case Study</a:t>
            </a:r>
            <a:endParaRPr sz="128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28" name="Shape 228"/>
        <p:cNvGrpSpPr/>
        <p:nvPr/>
      </p:nvGrpSpPr>
      <p:grpSpPr>
        <a:xfrm>
          <a:off x="0" y="0"/>
          <a:ext cx="0" cy="0"/>
          <a:chOff x="0" y="0"/>
          <a:chExt cx="0" cy="0"/>
        </a:xfrm>
      </p:grpSpPr>
      <p:sp>
        <p:nvSpPr>
          <p:cNvPr id="229" name="Google Shape;229;p30"/>
          <p:cNvSpPr txBox="1"/>
          <p:nvPr>
            <p:ph idx="2" type="body"/>
          </p:nvPr>
        </p:nvSpPr>
        <p:spPr>
          <a:xfrm>
            <a:off x="1828800" y="1326863"/>
            <a:ext cx="20743800" cy="84300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rgbClr val="A5A5A5"/>
              </a:buClr>
              <a:buSzPts val="2800"/>
              <a:buNone/>
            </a:pPr>
            <a:r>
              <a:rPr lang="en-US"/>
              <a:t>Extend the life of your mainframe while bringing it to the cloud</a:t>
            </a:r>
            <a:endParaRPr/>
          </a:p>
          <a:p>
            <a:pPr indent="0" lvl="0" marL="0" rtl="0" algn="ctr">
              <a:lnSpc>
                <a:spcPct val="90000"/>
              </a:lnSpc>
              <a:spcBef>
                <a:spcPts val="1995"/>
              </a:spcBef>
              <a:spcAft>
                <a:spcPts val="0"/>
              </a:spcAft>
              <a:buClr>
                <a:srgbClr val="A5A5A5"/>
              </a:buClr>
              <a:buSzPts val="2800"/>
              <a:buNone/>
            </a:pPr>
            <a:r>
              <a:t/>
            </a:r>
            <a:endParaRPr/>
          </a:p>
          <a:p>
            <a:pPr indent="0" lvl="0" marL="0" rtl="0" algn="ctr">
              <a:lnSpc>
                <a:spcPct val="90000"/>
              </a:lnSpc>
              <a:spcBef>
                <a:spcPts val="1995"/>
              </a:spcBef>
              <a:spcAft>
                <a:spcPts val="0"/>
              </a:spcAft>
              <a:buClr>
                <a:srgbClr val="A5A5A5"/>
              </a:buClr>
              <a:buSzPts val="2800"/>
              <a:buNone/>
            </a:pPr>
            <a:r>
              <a:t/>
            </a:r>
            <a:endParaRPr/>
          </a:p>
        </p:txBody>
      </p:sp>
      <p:sp>
        <p:nvSpPr>
          <p:cNvPr id="230" name="Google Shape;230;p30"/>
          <p:cNvSpPr txBox="1"/>
          <p:nvPr>
            <p:ph type="title"/>
          </p:nvPr>
        </p:nvSpPr>
        <p:spPr>
          <a:xfrm>
            <a:off x="1828800" y="2171825"/>
            <a:ext cx="20780400" cy="1558800"/>
          </a:xfrm>
          <a:prstGeom prst="rect">
            <a:avLst/>
          </a:prstGeom>
          <a:noFill/>
          <a:ln>
            <a:noFill/>
          </a:ln>
        </p:spPr>
        <p:txBody>
          <a:bodyPr anchorCtr="0" anchor="ctr" bIns="0" lIns="0" spcFirstLastPara="1" rIns="0" wrap="square" tIns="0">
            <a:noAutofit/>
          </a:bodyPr>
          <a:lstStyle/>
          <a:p>
            <a:pPr indent="0" lvl="0" marL="0" rtl="0" algn="ctr">
              <a:lnSpc>
                <a:spcPct val="90000"/>
              </a:lnSpc>
              <a:spcBef>
                <a:spcPts val="0"/>
              </a:spcBef>
              <a:spcAft>
                <a:spcPts val="0"/>
              </a:spcAft>
              <a:buClr>
                <a:srgbClr val="00A7E3"/>
              </a:buClr>
              <a:buSzPts val="8000"/>
              <a:buFont typeface="Raleway Black"/>
              <a:buNone/>
            </a:pPr>
            <a:r>
              <a:rPr lang="en-US"/>
              <a:t>Case Study</a:t>
            </a:r>
            <a:endParaRPr/>
          </a:p>
          <a:p>
            <a:pPr indent="0" lvl="0" marL="0" rtl="0" algn="ctr">
              <a:lnSpc>
                <a:spcPct val="90000"/>
              </a:lnSpc>
              <a:spcBef>
                <a:spcPts val="0"/>
              </a:spcBef>
              <a:spcAft>
                <a:spcPts val="0"/>
              </a:spcAft>
              <a:buClr>
                <a:srgbClr val="00A7E3"/>
              </a:buClr>
              <a:buSzPts val="8000"/>
              <a:buFont typeface="Raleway Black"/>
              <a:buNone/>
            </a:pPr>
            <a:r>
              <a:rPr lang="en-US" sz="4000">
                <a:latin typeface="Raleway"/>
                <a:ea typeface="Raleway"/>
                <a:cs typeface="Raleway"/>
                <a:sym typeface="Raleway"/>
              </a:rPr>
              <a:t>Global Car Rental Company Modernizes IBM MQ with Cloud Native Integration </a:t>
            </a:r>
            <a:endParaRPr/>
          </a:p>
        </p:txBody>
      </p:sp>
      <p:sp>
        <p:nvSpPr>
          <p:cNvPr id="231" name="Google Shape;231;p30"/>
          <p:cNvSpPr txBox="1"/>
          <p:nvPr>
            <p:ph idx="1" type="body"/>
          </p:nvPr>
        </p:nvSpPr>
        <p:spPr>
          <a:xfrm>
            <a:off x="1828800" y="4261104"/>
            <a:ext cx="20780400" cy="2030100"/>
          </a:xfrm>
          <a:prstGeom prst="rect">
            <a:avLst/>
          </a:prstGeom>
          <a:noFill/>
          <a:ln>
            <a:noFill/>
          </a:ln>
        </p:spPr>
        <p:txBody>
          <a:bodyPr anchorCtr="0" anchor="t" bIns="45700" lIns="91425" spcFirstLastPara="1" rIns="91425" wrap="square" tIns="45700">
            <a:normAutofit/>
          </a:bodyPr>
          <a:lstStyle/>
          <a:p>
            <a:pPr indent="0" lvl="0" marL="0" rtl="0" algn="l">
              <a:lnSpc>
                <a:spcPct val="114000"/>
              </a:lnSpc>
              <a:spcBef>
                <a:spcPts val="0"/>
              </a:spcBef>
              <a:spcAft>
                <a:spcPts val="0"/>
              </a:spcAft>
              <a:buClr>
                <a:srgbClr val="000000"/>
              </a:buClr>
              <a:buSzPts val="2800"/>
              <a:buNone/>
            </a:pPr>
            <a:r>
              <a:rPr b="1" lang="en-US" sz="2400">
                <a:solidFill>
                  <a:srgbClr val="00A7E3"/>
                </a:solidFill>
              </a:rPr>
              <a:t>Problem: </a:t>
            </a:r>
            <a:r>
              <a:rPr lang="en-US" sz="2400"/>
              <a:t>Legacy mainframe is critical operations but need to get data to the Amazon Web Services  S3 Cloud</a:t>
            </a:r>
            <a:endParaRPr/>
          </a:p>
          <a:p>
            <a:pPr indent="0" lvl="0" marL="0" rtl="0" algn="l">
              <a:lnSpc>
                <a:spcPct val="114000"/>
              </a:lnSpc>
              <a:spcBef>
                <a:spcPts val="0"/>
              </a:spcBef>
              <a:spcAft>
                <a:spcPts val="0"/>
              </a:spcAft>
              <a:buClr>
                <a:srgbClr val="000000"/>
              </a:buClr>
              <a:buSzPts val="2800"/>
              <a:buNone/>
            </a:pPr>
            <a:r>
              <a:t/>
            </a:r>
            <a:endParaRPr b="1" sz="2400">
              <a:latin typeface="Raleway Black"/>
              <a:ea typeface="Raleway Black"/>
              <a:cs typeface="Raleway Black"/>
              <a:sym typeface="Raleway Black"/>
            </a:endParaRPr>
          </a:p>
          <a:p>
            <a:pPr indent="0" lvl="0" marL="0" rtl="0" algn="l">
              <a:lnSpc>
                <a:spcPct val="114000"/>
              </a:lnSpc>
              <a:spcBef>
                <a:spcPts val="0"/>
              </a:spcBef>
              <a:spcAft>
                <a:spcPts val="0"/>
              </a:spcAft>
              <a:buClr>
                <a:srgbClr val="000000"/>
              </a:buClr>
              <a:buSzPts val="2800"/>
              <a:buNone/>
            </a:pPr>
            <a:r>
              <a:rPr b="1" lang="en-US" sz="2400">
                <a:solidFill>
                  <a:srgbClr val="00A7E3"/>
                </a:solidFill>
              </a:rPr>
              <a:t>Solution: </a:t>
            </a:r>
            <a:r>
              <a:rPr b="1" lang="en-US" sz="2400"/>
              <a:t>TriggerMesh</a:t>
            </a:r>
            <a:r>
              <a:rPr lang="en-US" sz="2400"/>
              <a:t> provided a way to </a:t>
            </a:r>
            <a:r>
              <a:rPr b="1" lang="en-US" sz="2400"/>
              <a:t>integrate IBM MQ</a:t>
            </a:r>
            <a:r>
              <a:rPr lang="en-US" sz="2400"/>
              <a:t> with </a:t>
            </a:r>
            <a:r>
              <a:rPr b="1" lang="en-US" sz="2400"/>
              <a:t>Amazon S3</a:t>
            </a:r>
            <a:r>
              <a:rPr lang="en-US" sz="2400"/>
              <a:t> by creating a integration that takes IBM Copybooks and maps them to an Amazon SQS queue.  </a:t>
            </a:r>
            <a:endParaRPr/>
          </a:p>
        </p:txBody>
      </p:sp>
      <p:pic>
        <p:nvPicPr>
          <p:cNvPr id="232" name="Google Shape;232;p30"/>
          <p:cNvPicPr preferRelativeResize="0"/>
          <p:nvPr/>
        </p:nvPicPr>
        <p:blipFill rotWithShape="1">
          <a:blip r:embed="rId4">
            <a:alphaModFix/>
          </a:blip>
          <a:srcRect b="0" l="0" r="0" t="0"/>
          <a:stretch/>
        </p:blipFill>
        <p:spPr>
          <a:xfrm>
            <a:off x="3533621" y="6821551"/>
            <a:ext cx="4007767" cy="3474245"/>
          </a:xfrm>
          <a:prstGeom prst="rect">
            <a:avLst/>
          </a:prstGeom>
          <a:noFill/>
          <a:ln>
            <a:noFill/>
          </a:ln>
        </p:spPr>
      </p:pic>
      <p:pic>
        <p:nvPicPr>
          <p:cNvPr descr="Diagram&#10;&#10;Description automatically generated" id="233" name="Google Shape;233;p30"/>
          <p:cNvPicPr preferRelativeResize="0"/>
          <p:nvPr/>
        </p:nvPicPr>
        <p:blipFill rotWithShape="1">
          <a:blip r:embed="rId5">
            <a:alphaModFix/>
          </a:blip>
          <a:srcRect b="0" l="24402" r="17049" t="0"/>
          <a:stretch/>
        </p:blipFill>
        <p:spPr>
          <a:xfrm>
            <a:off x="7976744" y="6544805"/>
            <a:ext cx="8961122" cy="4027736"/>
          </a:xfrm>
          <a:prstGeom prst="rect">
            <a:avLst/>
          </a:prstGeom>
          <a:noFill/>
          <a:ln>
            <a:noFill/>
          </a:ln>
        </p:spPr>
      </p:pic>
      <p:pic>
        <p:nvPicPr>
          <p:cNvPr id="234" name="Google Shape;234;p30"/>
          <p:cNvPicPr preferRelativeResize="0"/>
          <p:nvPr/>
        </p:nvPicPr>
        <p:blipFill>
          <a:blip r:embed="rId6">
            <a:alphaModFix/>
          </a:blip>
          <a:stretch>
            <a:fillRect/>
          </a:stretch>
        </p:blipFill>
        <p:spPr>
          <a:xfrm>
            <a:off x="17373250" y="7159862"/>
            <a:ext cx="4809975" cy="27976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38" name="Shape 238"/>
        <p:cNvGrpSpPr/>
        <p:nvPr/>
      </p:nvGrpSpPr>
      <p:grpSpPr>
        <a:xfrm>
          <a:off x="0" y="0"/>
          <a:ext cx="0" cy="0"/>
          <a:chOff x="0" y="0"/>
          <a:chExt cx="0" cy="0"/>
        </a:xfrm>
      </p:grpSpPr>
      <p:sp>
        <p:nvSpPr>
          <p:cNvPr id="239" name="Google Shape;239;p31"/>
          <p:cNvSpPr txBox="1"/>
          <p:nvPr>
            <p:ph idx="2" type="body"/>
          </p:nvPr>
        </p:nvSpPr>
        <p:spPr>
          <a:xfrm>
            <a:off x="1828800" y="1326863"/>
            <a:ext cx="20743800" cy="84300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1995"/>
              </a:spcBef>
              <a:spcAft>
                <a:spcPts val="0"/>
              </a:spcAft>
              <a:buClr>
                <a:srgbClr val="A5A5A5"/>
              </a:buClr>
              <a:buSzPts val="2800"/>
              <a:buNone/>
            </a:pPr>
            <a:r>
              <a:rPr lang="en-US"/>
              <a:t>Reduce burden on your Security Operations Center (SOC)  and respond to security events more quickly  </a:t>
            </a:r>
            <a:endParaRPr/>
          </a:p>
          <a:p>
            <a:pPr indent="0" lvl="0" marL="0" rtl="0" algn="ctr">
              <a:lnSpc>
                <a:spcPct val="90000"/>
              </a:lnSpc>
              <a:spcBef>
                <a:spcPts val="1995"/>
              </a:spcBef>
              <a:spcAft>
                <a:spcPts val="0"/>
              </a:spcAft>
              <a:buClr>
                <a:srgbClr val="A5A5A5"/>
              </a:buClr>
              <a:buSzPts val="2800"/>
              <a:buNone/>
            </a:pPr>
            <a:r>
              <a:t/>
            </a:r>
            <a:endParaRPr/>
          </a:p>
        </p:txBody>
      </p:sp>
      <p:sp>
        <p:nvSpPr>
          <p:cNvPr id="240" name="Google Shape;240;p31"/>
          <p:cNvSpPr txBox="1"/>
          <p:nvPr>
            <p:ph type="title"/>
          </p:nvPr>
        </p:nvSpPr>
        <p:spPr>
          <a:xfrm>
            <a:off x="1828800" y="2171825"/>
            <a:ext cx="20780400" cy="1558800"/>
          </a:xfrm>
          <a:prstGeom prst="rect">
            <a:avLst/>
          </a:prstGeom>
          <a:noFill/>
          <a:ln>
            <a:noFill/>
          </a:ln>
        </p:spPr>
        <p:txBody>
          <a:bodyPr anchorCtr="0" anchor="ctr" bIns="0" lIns="0" spcFirstLastPara="1" rIns="0" wrap="square" tIns="0">
            <a:noAutofit/>
          </a:bodyPr>
          <a:lstStyle/>
          <a:p>
            <a:pPr indent="0" lvl="0" marL="0" rtl="0" algn="ctr">
              <a:lnSpc>
                <a:spcPct val="90000"/>
              </a:lnSpc>
              <a:spcBef>
                <a:spcPts val="0"/>
              </a:spcBef>
              <a:spcAft>
                <a:spcPts val="0"/>
              </a:spcAft>
              <a:buClr>
                <a:srgbClr val="00A7E3"/>
              </a:buClr>
              <a:buSzPts val="8000"/>
              <a:buFont typeface="Raleway Black"/>
              <a:buNone/>
            </a:pPr>
            <a:r>
              <a:rPr lang="en-US"/>
              <a:t>Case Study</a:t>
            </a:r>
            <a:br>
              <a:rPr lang="en-US"/>
            </a:br>
            <a:r>
              <a:rPr lang="en-US" sz="4000">
                <a:latin typeface="Raleway"/>
                <a:ea typeface="Raleway"/>
                <a:cs typeface="Raleway"/>
                <a:sym typeface="Raleway"/>
              </a:rPr>
              <a:t>Cloud Security Notification Framework Co-Developed with Cigna</a:t>
            </a:r>
            <a:endParaRPr/>
          </a:p>
        </p:txBody>
      </p:sp>
      <p:sp>
        <p:nvSpPr>
          <p:cNvPr id="241" name="Google Shape;241;p31"/>
          <p:cNvSpPr txBox="1"/>
          <p:nvPr>
            <p:ph idx="1" type="body"/>
          </p:nvPr>
        </p:nvSpPr>
        <p:spPr>
          <a:xfrm>
            <a:off x="1828800" y="4261100"/>
            <a:ext cx="8989500" cy="4746900"/>
          </a:xfrm>
          <a:prstGeom prst="rect">
            <a:avLst/>
          </a:prstGeom>
          <a:noFill/>
          <a:ln>
            <a:noFill/>
          </a:ln>
        </p:spPr>
        <p:txBody>
          <a:bodyPr anchorCtr="0" anchor="t" bIns="45700" lIns="91425" spcFirstLastPara="1" rIns="91425" wrap="square" tIns="45700">
            <a:normAutofit fontScale="92500" lnSpcReduction="20000"/>
          </a:bodyPr>
          <a:lstStyle/>
          <a:p>
            <a:pPr indent="0" lvl="0" marL="0" rtl="0" algn="l">
              <a:lnSpc>
                <a:spcPct val="114000"/>
              </a:lnSpc>
              <a:spcBef>
                <a:spcPts val="0"/>
              </a:spcBef>
              <a:spcAft>
                <a:spcPts val="0"/>
              </a:spcAft>
              <a:buClr>
                <a:srgbClr val="000000"/>
              </a:buClr>
              <a:buSzPct val="136351"/>
              <a:buNone/>
            </a:pPr>
            <a:r>
              <a:rPr b="1" lang="en-US" sz="2400">
                <a:solidFill>
                  <a:srgbClr val="00A7E3"/>
                </a:solidFill>
              </a:rPr>
              <a:t>Problem:  </a:t>
            </a:r>
            <a:r>
              <a:rPr lang="en-US" sz="2400">
                <a:solidFill>
                  <a:schemeClr val="dk1"/>
                </a:solidFill>
                <a:latin typeface="Raleway"/>
                <a:ea typeface="Raleway"/>
                <a:cs typeface="Raleway"/>
                <a:sym typeface="Raleway"/>
              </a:rPr>
              <a:t>Organizations need an open, interchangeable, software-defined solutions at every level of a business </a:t>
            </a:r>
            <a:r>
              <a:rPr lang="en-US" sz="2400"/>
              <a:t>application</a:t>
            </a:r>
            <a:r>
              <a:rPr lang="en-US" sz="2400">
                <a:solidFill>
                  <a:schemeClr val="dk1"/>
                </a:solidFill>
                <a:latin typeface="Raleway"/>
                <a:ea typeface="Raleway"/>
                <a:cs typeface="Raleway"/>
                <a:sym typeface="Raleway"/>
              </a:rPr>
              <a:t> dependency map includ</a:t>
            </a:r>
            <a:r>
              <a:rPr lang="en-US" sz="2400"/>
              <a:t>ing</a:t>
            </a:r>
            <a:r>
              <a:rPr lang="en-US" sz="2400">
                <a:solidFill>
                  <a:schemeClr val="dk1"/>
                </a:solidFill>
                <a:latin typeface="Raleway"/>
                <a:ea typeface="Raleway"/>
                <a:cs typeface="Raleway"/>
                <a:sym typeface="Raleway"/>
              </a:rPr>
              <a:t> their  governance policies.    </a:t>
            </a:r>
            <a:endParaRPr>
              <a:solidFill>
                <a:schemeClr val="dk1"/>
              </a:solidFill>
              <a:latin typeface="Raleway"/>
              <a:ea typeface="Raleway"/>
              <a:cs typeface="Raleway"/>
              <a:sym typeface="Raleway"/>
            </a:endParaRPr>
          </a:p>
          <a:p>
            <a:pPr indent="0" lvl="0" marL="0" rtl="0" algn="l">
              <a:lnSpc>
                <a:spcPct val="114000"/>
              </a:lnSpc>
              <a:spcBef>
                <a:spcPts val="0"/>
              </a:spcBef>
              <a:spcAft>
                <a:spcPts val="0"/>
              </a:spcAft>
              <a:buClr>
                <a:srgbClr val="000000"/>
              </a:buClr>
              <a:buSzPct val="136351"/>
              <a:buNone/>
            </a:pPr>
            <a:r>
              <a:t/>
            </a:r>
            <a:endParaRPr b="1" sz="2400">
              <a:latin typeface="Raleway Black"/>
              <a:ea typeface="Raleway Black"/>
              <a:cs typeface="Raleway Black"/>
              <a:sym typeface="Raleway Black"/>
            </a:endParaRPr>
          </a:p>
          <a:p>
            <a:pPr indent="0" lvl="0" marL="0" rtl="0" algn="l">
              <a:lnSpc>
                <a:spcPct val="114000"/>
              </a:lnSpc>
              <a:spcBef>
                <a:spcPts val="0"/>
              </a:spcBef>
              <a:spcAft>
                <a:spcPts val="0"/>
              </a:spcAft>
              <a:buClr>
                <a:srgbClr val="000000"/>
              </a:buClr>
              <a:buSzPct val="136351"/>
              <a:buNone/>
            </a:pPr>
            <a:r>
              <a:rPr b="1" lang="en-US" sz="2400">
                <a:solidFill>
                  <a:srgbClr val="00A7E3"/>
                </a:solidFill>
              </a:rPr>
              <a:t>Solution: </a:t>
            </a:r>
            <a:r>
              <a:rPr lang="en-US" sz="2400"/>
              <a:t>This graphic illustrates the functional reference architecture for the implementation of an Enterprise Governance Policy based on the principles and goals outlined by the ACG Working Groupplemented an event-driven architecture leveraging serverless functions to automate processes formally performed by administrative personnel. Events from multiple different source applications trigger their Policy as Code (PaC) daemon and the outputs are automatically routed to Kafka for evaluation and notarization.</a:t>
            </a:r>
            <a:endParaRPr/>
          </a:p>
        </p:txBody>
      </p:sp>
      <p:pic>
        <p:nvPicPr>
          <p:cNvPr id="242" name="Google Shape;242;p31"/>
          <p:cNvPicPr preferRelativeResize="0"/>
          <p:nvPr/>
        </p:nvPicPr>
        <p:blipFill rotWithShape="1">
          <a:blip r:embed="rId4">
            <a:alphaModFix/>
          </a:blip>
          <a:srcRect b="0" l="0" r="0" t="0"/>
          <a:stretch/>
        </p:blipFill>
        <p:spPr>
          <a:xfrm>
            <a:off x="32556449" y="14937531"/>
            <a:ext cx="380990" cy="45719"/>
          </a:xfrm>
          <a:prstGeom prst="rect">
            <a:avLst/>
          </a:prstGeom>
          <a:noFill/>
          <a:ln>
            <a:noFill/>
          </a:ln>
        </p:spPr>
      </p:pic>
      <p:pic>
        <p:nvPicPr>
          <p:cNvPr descr="A picture containing icon&#10;&#10;Description automatically generated" id="243" name="Google Shape;243;p31"/>
          <p:cNvPicPr preferRelativeResize="0"/>
          <p:nvPr/>
        </p:nvPicPr>
        <p:blipFill rotWithShape="1">
          <a:blip r:embed="rId5">
            <a:alphaModFix/>
          </a:blip>
          <a:srcRect b="0" l="0" r="0" t="0"/>
          <a:stretch/>
        </p:blipFill>
        <p:spPr>
          <a:xfrm>
            <a:off x="2310293" y="10349162"/>
            <a:ext cx="1889126" cy="575608"/>
          </a:xfrm>
          <a:prstGeom prst="rect">
            <a:avLst/>
          </a:prstGeom>
          <a:noFill/>
          <a:ln>
            <a:noFill/>
          </a:ln>
        </p:spPr>
      </p:pic>
      <p:pic>
        <p:nvPicPr>
          <p:cNvPr id="244" name="Google Shape;244;p31"/>
          <p:cNvPicPr preferRelativeResize="0"/>
          <p:nvPr/>
        </p:nvPicPr>
        <p:blipFill rotWithShape="1">
          <a:blip r:embed="rId6">
            <a:alphaModFix/>
          </a:blip>
          <a:srcRect b="0" l="0" r="0" t="0"/>
          <a:stretch/>
        </p:blipFill>
        <p:spPr>
          <a:xfrm>
            <a:off x="2097025" y="9184923"/>
            <a:ext cx="1992050" cy="774314"/>
          </a:xfrm>
          <a:prstGeom prst="rect">
            <a:avLst/>
          </a:prstGeom>
          <a:noFill/>
          <a:ln>
            <a:noFill/>
          </a:ln>
        </p:spPr>
      </p:pic>
      <p:pic>
        <p:nvPicPr>
          <p:cNvPr id="245" name="Google Shape;245;p31"/>
          <p:cNvPicPr preferRelativeResize="0"/>
          <p:nvPr/>
        </p:nvPicPr>
        <p:blipFill rotWithShape="1">
          <a:blip r:embed="rId7">
            <a:alphaModFix/>
          </a:blip>
          <a:srcRect b="0" l="0" r="0" t="0"/>
          <a:stretch/>
        </p:blipFill>
        <p:spPr>
          <a:xfrm>
            <a:off x="5050022" y="9150575"/>
            <a:ext cx="1299440" cy="843000"/>
          </a:xfrm>
          <a:prstGeom prst="rect">
            <a:avLst/>
          </a:prstGeom>
          <a:noFill/>
          <a:ln>
            <a:noFill/>
          </a:ln>
        </p:spPr>
      </p:pic>
      <p:pic>
        <p:nvPicPr>
          <p:cNvPr id="246" name="Google Shape;246;p31"/>
          <p:cNvPicPr preferRelativeResize="0"/>
          <p:nvPr/>
        </p:nvPicPr>
        <p:blipFill rotWithShape="1">
          <a:blip r:embed="rId8">
            <a:alphaModFix/>
          </a:blip>
          <a:srcRect b="0" l="0" r="0" t="0"/>
          <a:stretch/>
        </p:blipFill>
        <p:spPr>
          <a:xfrm>
            <a:off x="4836837" y="10337329"/>
            <a:ext cx="2125294" cy="599275"/>
          </a:xfrm>
          <a:prstGeom prst="rect">
            <a:avLst/>
          </a:prstGeom>
          <a:noFill/>
          <a:ln>
            <a:noFill/>
          </a:ln>
        </p:spPr>
      </p:pic>
      <p:sp>
        <p:nvSpPr>
          <p:cNvPr id="247" name="Google Shape;247;p31"/>
          <p:cNvSpPr txBox="1"/>
          <p:nvPr/>
        </p:nvSpPr>
        <p:spPr>
          <a:xfrm>
            <a:off x="1828800" y="8607804"/>
            <a:ext cx="39276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rgbClr val="00B0F0"/>
                </a:solidFill>
                <a:latin typeface="Raleway"/>
                <a:ea typeface="Raleway"/>
                <a:cs typeface="Raleway"/>
                <a:sym typeface="Raleway"/>
              </a:rPr>
              <a:t>ONUG Membership </a:t>
            </a:r>
            <a:endParaRPr b="0" i="0" sz="1400" u="none" cap="none" strike="noStrike">
              <a:solidFill>
                <a:srgbClr val="000000"/>
              </a:solidFill>
              <a:latin typeface="Arial"/>
              <a:ea typeface="Arial"/>
              <a:cs typeface="Arial"/>
              <a:sym typeface="Arial"/>
            </a:endParaRPr>
          </a:p>
        </p:txBody>
      </p:sp>
      <p:sp>
        <p:nvSpPr>
          <p:cNvPr id="248" name="Google Shape;248;p31"/>
          <p:cNvSpPr txBox="1"/>
          <p:nvPr/>
        </p:nvSpPr>
        <p:spPr>
          <a:xfrm>
            <a:off x="20935599" y="12127625"/>
            <a:ext cx="30828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Source: </a:t>
            </a:r>
            <a:r>
              <a:rPr b="0" i="0" lang="en-US" sz="1400" u="sng" cap="none" strike="noStrike">
                <a:solidFill>
                  <a:schemeClr val="hlink"/>
                </a:solidFill>
                <a:latin typeface="Arial"/>
                <a:ea typeface="Arial"/>
                <a:cs typeface="Arial"/>
                <a:sym typeface="Arial"/>
                <a:hlinkClick r:id="rId9"/>
              </a:rPr>
              <a:t>ONUG ACG Working Group</a:t>
            </a:r>
            <a:endParaRPr b="0" i="0" sz="1400" u="none" cap="none" strike="noStrike">
              <a:solidFill>
                <a:srgbClr val="000000"/>
              </a:solidFill>
              <a:latin typeface="Arial"/>
              <a:ea typeface="Arial"/>
              <a:cs typeface="Arial"/>
              <a:sym typeface="Arial"/>
            </a:endParaRPr>
          </a:p>
        </p:txBody>
      </p:sp>
      <p:pic>
        <p:nvPicPr>
          <p:cNvPr id="249" name="Google Shape;249;p31"/>
          <p:cNvPicPr preferRelativeResize="0"/>
          <p:nvPr/>
        </p:nvPicPr>
        <p:blipFill rotWithShape="1">
          <a:blip r:embed="rId10">
            <a:alphaModFix/>
          </a:blip>
          <a:srcRect b="0" l="0" r="0" t="23212"/>
          <a:stretch/>
        </p:blipFill>
        <p:spPr>
          <a:xfrm>
            <a:off x="10970750" y="4261100"/>
            <a:ext cx="13047649" cy="7470374"/>
          </a:xfrm>
          <a:prstGeom prst="rect">
            <a:avLst/>
          </a:prstGeom>
          <a:noFill/>
          <a:ln>
            <a:noFill/>
          </a:ln>
        </p:spPr>
      </p:pic>
      <p:pic>
        <p:nvPicPr>
          <p:cNvPr id="250" name="Google Shape;250;p31"/>
          <p:cNvPicPr preferRelativeResize="0"/>
          <p:nvPr/>
        </p:nvPicPr>
        <p:blipFill>
          <a:blip r:embed="rId11">
            <a:alphaModFix/>
          </a:blip>
          <a:stretch>
            <a:fillRect/>
          </a:stretch>
        </p:blipFill>
        <p:spPr>
          <a:xfrm>
            <a:off x="7423899" y="9373026"/>
            <a:ext cx="1992051" cy="599275"/>
          </a:xfrm>
          <a:prstGeom prst="rect">
            <a:avLst/>
          </a:prstGeom>
          <a:noFill/>
          <a:ln>
            <a:noFill/>
          </a:ln>
        </p:spPr>
      </p:pic>
      <p:pic>
        <p:nvPicPr>
          <p:cNvPr id="251" name="Google Shape;251;p31"/>
          <p:cNvPicPr preferRelativeResize="0"/>
          <p:nvPr/>
        </p:nvPicPr>
        <p:blipFill>
          <a:blip r:embed="rId12">
            <a:alphaModFix/>
          </a:blip>
          <a:stretch>
            <a:fillRect/>
          </a:stretch>
        </p:blipFill>
        <p:spPr>
          <a:xfrm>
            <a:off x="7599563" y="10337329"/>
            <a:ext cx="1489634" cy="599275"/>
          </a:xfrm>
          <a:prstGeom prst="rect">
            <a:avLst/>
          </a:prstGeom>
          <a:noFill/>
          <a:ln>
            <a:noFill/>
          </a:ln>
        </p:spPr>
      </p:pic>
      <p:pic>
        <p:nvPicPr>
          <p:cNvPr id="252" name="Google Shape;252;p31"/>
          <p:cNvPicPr preferRelativeResize="0"/>
          <p:nvPr/>
        </p:nvPicPr>
        <p:blipFill>
          <a:blip r:embed="rId13">
            <a:alphaModFix/>
          </a:blip>
          <a:stretch>
            <a:fillRect/>
          </a:stretch>
        </p:blipFill>
        <p:spPr>
          <a:xfrm>
            <a:off x="2199950" y="11099225"/>
            <a:ext cx="1889125" cy="1133475"/>
          </a:xfrm>
          <a:prstGeom prst="rect">
            <a:avLst/>
          </a:prstGeom>
          <a:noFill/>
          <a:ln>
            <a:noFill/>
          </a:ln>
        </p:spPr>
      </p:pic>
      <p:pic>
        <p:nvPicPr>
          <p:cNvPr id="253" name="Google Shape;253;p31"/>
          <p:cNvPicPr preferRelativeResize="0"/>
          <p:nvPr/>
        </p:nvPicPr>
        <p:blipFill>
          <a:blip r:embed="rId14">
            <a:alphaModFix/>
          </a:blip>
          <a:stretch>
            <a:fillRect/>
          </a:stretch>
        </p:blipFill>
        <p:spPr>
          <a:xfrm>
            <a:off x="5050025" y="11099225"/>
            <a:ext cx="1755068" cy="1133475"/>
          </a:xfrm>
          <a:prstGeom prst="rect">
            <a:avLst/>
          </a:prstGeom>
          <a:noFill/>
          <a:ln>
            <a:noFill/>
          </a:ln>
        </p:spPr>
      </p:pic>
      <p:pic>
        <p:nvPicPr>
          <p:cNvPr id="254" name="Google Shape;254;p31"/>
          <p:cNvPicPr preferRelativeResize="0"/>
          <p:nvPr/>
        </p:nvPicPr>
        <p:blipFill rotWithShape="1">
          <a:blip r:embed="rId15">
            <a:alphaModFix/>
          </a:blip>
          <a:srcRect b="29187" l="0" r="0" t="27267"/>
          <a:stretch/>
        </p:blipFill>
        <p:spPr>
          <a:xfrm>
            <a:off x="7272825" y="11099225"/>
            <a:ext cx="2143125" cy="9332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58" name="Shape 258"/>
        <p:cNvGrpSpPr/>
        <p:nvPr/>
      </p:nvGrpSpPr>
      <p:grpSpPr>
        <a:xfrm>
          <a:off x="0" y="0"/>
          <a:ext cx="0" cy="0"/>
          <a:chOff x="0" y="0"/>
          <a:chExt cx="0" cy="0"/>
        </a:xfrm>
      </p:grpSpPr>
      <p:sp>
        <p:nvSpPr>
          <p:cNvPr id="259" name="Google Shape;259;p32"/>
          <p:cNvSpPr txBox="1"/>
          <p:nvPr>
            <p:ph idx="2" type="body"/>
          </p:nvPr>
        </p:nvSpPr>
        <p:spPr>
          <a:xfrm>
            <a:off x="1828800" y="1326863"/>
            <a:ext cx="20743800" cy="84300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rgbClr val="A5A5A5"/>
              </a:buClr>
              <a:buSzPts val="2800"/>
              <a:buNone/>
            </a:pPr>
            <a:r>
              <a:rPr lang="en-US"/>
              <a:t>Building a next-generation cloud native banking platform</a:t>
            </a:r>
            <a:endParaRPr/>
          </a:p>
          <a:p>
            <a:pPr indent="0" lvl="0" marL="0" rtl="0" algn="ctr">
              <a:lnSpc>
                <a:spcPct val="90000"/>
              </a:lnSpc>
              <a:spcBef>
                <a:spcPts val="1995"/>
              </a:spcBef>
              <a:spcAft>
                <a:spcPts val="0"/>
              </a:spcAft>
              <a:buClr>
                <a:srgbClr val="A5A5A5"/>
              </a:buClr>
              <a:buSzPts val="2800"/>
              <a:buNone/>
            </a:pPr>
            <a:r>
              <a:t/>
            </a:r>
            <a:endParaRPr/>
          </a:p>
          <a:p>
            <a:pPr indent="0" lvl="0" marL="0" rtl="0" algn="ctr">
              <a:lnSpc>
                <a:spcPct val="90000"/>
              </a:lnSpc>
              <a:spcBef>
                <a:spcPts val="1995"/>
              </a:spcBef>
              <a:spcAft>
                <a:spcPts val="0"/>
              </a:spcAft>
              <a:buClr>
                <a:srgbClr val="A5A5A5"/>
              </a:buClr>
              <a:buSzPts val="2800"/>
              <a:buNone/>
            </a:pPr>
            <a:r>
              <a:t/>
            </a:r>
            <a:endParaRPr/>
          </a:p>
        </p:txBody>
      </p:sp>
      <p:sp>
        <p:nvSpPr>
          <p:cNvPr id="260" name="Google Shape;260;p32"/>
          <p:cNvSpPr txBox="1"/>
          <p:nvPr>
            <p:ph type="title"/>
          </p:nvPr>
        </p:nvSpPr>
        <p:spPr>
          <a:xfrm>
            <a:off x="1828800" y="2171825"/>
            <a:ext cx="20780400" cy="1558800"/>
          </a:xfrm>
          <a:prstGeom prst="rect">
            <a:avLst/>
          </a:prstGeom>
          <a:noFill/>
          <a:ln>
            <a:noFill/>
          </a:ln>
        </p:spPr>
        <p:txBody>
          <a:bodyPr anchorCtr="0" anchor="ctr" bIns="0" lIns="0" spcFirstLastPara="1" rIns="0" wrap="square" tIns="0">
            <a:noAutofit/>
          </a:bodyPr>
          <a:lstStyle/>
          <a:p>
            <a:pPr indent="0" lvl="0" marL="0" rtl="0" algn="ctr">
              <a:lnSpc>
                <a:spcPct val="90000"/>
              </a:lnSpc>
              <a:spcBef>
                <a:spcPts val="0"/>
              </a:spcBef>
              <a:spcAft>
                <a:spcPts val="0"/>
              </a:spcAft>
              <a:buClr>
                <a:srgbClr val="00A7E3"/>
              </a:buClr>
              <a:buSzPts val="8000"/>
              <a:buFont typeface="Raleway Black"/>
              <a:buNone/>
            </a:pPr>
            <a:r>
              <a:rPr lang="en-US"/>
              <a:t>Case Study</a:t>
            </a:r>
            <a:br>
              <a:rPr lang="en-US"/>
            </a:br>
            <a:r>
              <a:rPr lang="en-US" sz="4000">
                <a:latin typeface="Raleway"/>
                <a:ea typeface="Raleway"/>
                <a:cs typeface="Raleway"/>
                <a:sym typeface="Raleway"/>
              </a:rPr>
              <a:t>Constantinople Bank Creating Modern Fintech in the Cloud</a:t>
            </a:r>
            <a:endParaRPr/>
          </a:p>
        </p:txBody>
      </p:sp>
      <p:sp>
        <p:nvSpPr>
          <p:cNvPr id="261" name="Google Shape;261;p32"/>
          <p:cNvSpPr txBox="1"/>
          <p:nvPr>
            <p:ph idx="1" type="body"/>
          </p:nvPr>
        </p:nvSpPr>
        <p:spPr>
          <a:xfrm>
            <a:off x="1828800" y="4261100"/>
            <a:ext cx="21936300" cy="2578500"/>
          </a:xfrm>
          <a:prstGeom prst="rect">
            <a:avLst/>
          </a:prstGeom>
          <a:noFill/>
          <a:ln>
            <a:noFill/>
          </a:ln>
        </p:spPr>
        <p:txBody>
          <a:bodyPr anchorCtr="0" anchor="t" bIns="45700" lIns="91425" spcFirstLastPara="1" rIns="91425" wrap="square" tIns="45700">
            <a:normAutofit lnSpcReduction="10000"/>
          </a:bodyPr>
          <a:lstStyle/>
          <a:p>
            <a:pPr indent="0" lvl="0" marL="0" rtl="0" algn="l">
              <a:lnSpc>
                <a:spcPct val="114000"/>
              </a:lnSpc>
              <a:spcBef>
                <a:spcPts val="0"/>
              </a:spcBef>
              <a:spcAft>
                <a:spcPts val="0"/>
              </a:spcAft>
              <a:buClr>
                <a:srgbClr val="000000"/>
              </a:buClr>
              <a:buSzPts val="3272"/>
              <a:buNone/>
            </a:pPr>
            <a:r>
              <a:rPr b="1" lang="en-US" sz="2400">
                <a:solidFill>
                  <a:srgbClr val="00A7E3"/>
                </a:solidFill>
              </a:rPr>
              <a:t>Problem: </a:t>
            </a:r>
            <a:r>
              <a:rPr lang="en-US" sz="2400"/>
              <a:t> Constantinople needed to build modern banking architecture for the banking industry that integrates multiple 3rd-party SaaS providers including 10X and Force.com. Hiring talent has been a problem so they need to accelerate hiring or improve productivity of existing  employees.</a:t>
            </a:r>
            <a:endParaRPr sz="2400"/>
          </a:p>
          <a:p>
            <a:pPr indent="0" lvl="0" marL="0" rtl="0" algn="l">
              <a:lnSpc>
                <a:spcPct val="114000"/>
              </a:lnSpc>
              <a:spcBef>
                <a:spcPts val="0"/>
              </a:spcBef>
              <a:spcAft>
                <a:spcPts val="0"/>
              </a:spcAft>
              <a:buClr>
                <a:srgbClr val="000000"/>
              </a:buClr>
              <a:buSzPts val="3272"/>
              <a:buNone/>
            </a:pPr>
            <a:r>
              <a:t/>
            </a:r>
            <a:endParaRPr sz="2400"/>
          </a:p>
          <a:p>
            <a:pPr indent="0" lvl="0" marL="0" rtl="0" algn="l">
              <a:lnSpc>
                <a:spcPct val="114000"/>
              </a:lnSpc>
              <a:spcBef>
                <a:spcPts val="0"/>
              </a:spcBef>
              <a:spcAft>
                <a:spcPts val="0"/>
              </a:spcAft>
              <a:buClr>
                <a:srgbClr val="000000"/>
              </a:buClr>
              <a:buSzPts val="3272"/>
              <a:buNone/>
            </a:pPr>
            <a:r>
              <a:rPr b="1" lang="en-US" sz="2400">
                <a:solidFill>
                  <a:srgbClr val="00A7E3"/>
                </a:solidFill>
              </a:rPr>
              <a:t>Solution: </a:t>
            </a:r>
            <a:r>
              <a:rPr lang="en-US" sz="2400"/>
              <a:t>Using </a:t>
            </a:r>
            <a:r>
              <a:rPr b="1" lang="en-US" sz="2400"/>
              <a:t>TriggerMesh</a:t>
            </a:r>
            <a:r>
              <a:rPr lang="en-US" sz="2400"/>
              <a:t> as an integration platform they are </a:t>
            </a:r>
            <a:r>
              <a:rPr b="1" lang="en-US" sz="2400"/>
              <a:t>able</a:t>
            </a:r>
            <a:r>
              <a:rPr lang="en-US" sz="2400"/>
              <a:t> to </a:t>
            </a:r>
            <a:r>
              <a:rPr b="1" lang="en-US" sz="2400"/>
              <a:t>incorporate</a:t>
            </a:r>
            <a:r>
              <a:rPr lang="en-US" sz="2400"/>
              <a:t> over </a:t>
            </a:r>
            <a:r>
              <a:rPr b="1" lang="en-US" sz="2400"/>
              <a:t>180 Event Streams</a:t>
            </a:r>
            <a:r>
              <a:rPr lang="en-US" sz="2400"/>
              <a:t> from </a:t>
            </a:r>
            <a:r>
              <a:rPr b="1" lang="en-US" sz="2400"/>
              <a:t>10x Cloud Native Banking platforms</a:t>
            </a:r>
            <a:r>
              <a:rPr lang="en-US" sz="2400"/>
              <a:t>. Additionally they had a standardized way to incorporate integrations with all their infrastructure including Salesforce, Data Lakes, and other 3rd Party SaaS platforms both directly and through cloud streaming technologies including Apache Kafka. </a:t>
            </a:r>
            <a:endParaRPr/>
          </a:p>
        </p:txBody>
      </p:sp>
      <p:pic>
        <p:nvPicPr>
          <p:cNvPr id="262" name="Google Shape;262;p32"/>
          <p:cNvPicPr preferRelativeResize="0"/>
          <p:nvPr/>
        </p:nvPicPr>
        <p:blipFill rotWithShape="1">
          <a:blip r:embed="rId4">
            <a:alphaModFix/>
          </a:blip>
          <a:srcRect b="0" l="0" r="0" t="0"/>
          <a:stretch/>
        </p:blipFill>
        <p:spPr>
          <a:xfrm>
            <a:off x="32556449" y="14937531"/>
            <a:ext cx="380990" cy="45719"/>
          </a:xfrm>
          <a:prstGeom prst="rect">
            <a:avLst/>
          </a:prstGeom>
          <a:noFill/>
          <a:ln>
            <a:noFill/>
          </a:ln>
        </p:spPr>
      </p:pic>
      <p:pic>
        <p:nvPicPr>
          <p:cNvPr id="263" name="Google Shape;263;p32"/>
          <p:cNvPicPr preferRelativeResize="0"/>
          <p:nvPr/>
        </p:nvPicPr>
        <p:blipFill rotWithShape="1">
          <a:blip r:embed="rId5">
            <a:alphaModFix/>
          </a:blip>
          <a:srcRect b="0" l="5812" r="1181" t="10682"/>
          <a:stretch/>
        </p:blipFill>
        <p:spPr>
          <a:xfrm>
            <a:off x="13635150" y="7065163"/>
            <a:ext cx="9807275" cy="5086800"/>
          </a:xfrm>
          <a:prstGeom prst="rect">
            <a:avLst/>
          </a:prstGeom>
          <a:noFill/>
          <a:ln>
            <a:noFill/>
          </a:ln>
        </p:spPr>
      </p:pic>
      <p:pic>
        <p:nvPicPr>
          <p:cNvPr id="264" name="Google Shape;264;p32"/>
          <p:cNvPicPr preferRelativeResize="0"/>
          <p:nvPr/>
        </p:nvPicPr>
        <p:blipFill rotWithShape="1">
          <a:blip r:embed="rId6">
            <a:alphaModFix/>
          </a:blip>
          <a:srcRect b="5329" l="18660" r="19139" t="5552"/>
          <a:stretch/>
        </p:blipFill>
        <p:spPr>
          <a:xfrm>
            <a:off x="1828802" y="8546028"/>
            <a:ext cx="10651720" cy="25785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33"/>
          <p:cNvSpPr txBox="1"/>
          <p:nvPr>
            <p:ph idx="4294967295" type="ctrTitle"/>
          </p:nvPr>
        </p:nvSpPr>
        <p:spPr>
          <a:xfrm>
            <a:off x="1867725" y="5908838"/>
            <a:ext cx="20743800" cy="1861800"/>
          </a:xfrm>
          <a:prstGeom prst="rect">
            <a:avLst/>
          </a:prstGeom>
          <a:noFill/>
          <a:ln>
            <a:noFill/>
          </a:ln>
        </p:spPr>
        <p:txBody>
          <a:bodyPr anchorCtr="0" anchor="b" bIns="0" lIns="0" spcFirstLastPara="1" rIns="0" wrap="square" tIns="0">
            <a:noAutofit/>
          </a:bodyPr>
          <a:lstStyle/>
          <a:p>
            <a:pPr indent="0" lvl="0" marL="0" rtl="0" algn="ctr">
              <a:lnSpc>
                <a:spcPct val="90000"/>
              </a:lnSpc>
              <a:spcBef>
                <a:spcPts val="0"/>
              </a:spcBef>
              <a:spcAft>
                <a:spcPts val="0"/>
              </a:spcAft>
              <a:buClr>
                <a:srgbClr val="00A7E3"/>
              </a:buClr>
              <a:buSzPts val="12000"/>
              <a:buFont typeface="Raleway Black"/>
              <a:buNone/>
            </a:pPr>
            <a:r>
              <a:rPr lang="en-US" sz="12800"/>
              <a:t>Lets Play 🥳</a:t>
            </a:r>
            <a:endParaRPr sz="128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34"/>
          <p:cNvSpPr txBox="1"/>
          <p:nvPr>
            <p:ph idx="1" type="subTitle"/>
          </p:nvPr>
        </p:nvSpPr>
        <p:spPr>
          <a:xfrm>
            <a:off x="1828800" y="1645921"/>
            <a:ext cx="4135723" cy="612648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rgbClr val="00A7E3"/>
              </a:buClr>
              <a:buSzPts val="4800"/>
              <a:buNone/>
            </a:pPr>
            <a:r>
              <a:rPr b="1" lang="en-US">
                <a:solidFill>
                  <a:srgbClr val="00A7E3"/>
                </a:solidFill>
                <a:latin typeface="Raleway Black"/>
                <a:ea typeface="Raleway Black"/>
                <a:cs typeface="Raleway Black"/>
                <a:sym typeface="Raleway Black"/>
              </a:rPr>
              <a:t>HQ</a:t>
            </a:r>
            <a:br>
              <a:rPr b="1" lang="en-US">
                <a:solidFill>
                  <a:srgbClr val="00A7E3"/>
                </a:solidFill>
                <a:latin typeface="Raleway Black"/>
                <a:ea typeface="Raleway Black"/>
                <a:cs typeface="Raleway Black"/>
                <a:sym typeface="Raleway Black"/>
              </a:rPr>
            </a:br>
            <a:r>
              <a:rPr lang="en-US">
                <a:solidFill>
                  <a:schemeClr val="lt1"/>
                </a:solidFill>
              </a:rPr>
              <a:t>RTP, NC, USA</a:t>
            </a:r>
            <a:endParaRPr b="1">
              <a:solidFill>
                <a:srgbClr val="00A7E3"/>
              </a:solidFill>
              <a:latin typeface="Raleway Black"/>
              <a:ea typeface="Raleway Black"/>
              <a:cs typeface="Raleway Black"/>
              <a:sym typeface="Raleway Black"/>
            </a:endParaRPr>
          </a:p>
          <a:p>
            <a:pPr indent="0" lvl="0" marL="0" rtl="0" algn="l">
              <a:lnSpc>
                <a:spcPct val="90000"/>
              </a:lnSpc>
              <a:spcBef>
                <a:spcPts val="1995"/>
              </a:spcBef>
              <a:spcAft>
                <a:spcPts val="0"/>
              </a:spcAft>
              <a:buClr>
                <a:srgbClr val="00A7E3"/>
              </a:buClr>
              <a:buSzPts val="4800"/>
              <a:buNone/>
            </a:pPr>
            <a:r>
              <a:rPr b="1" lang="en-US">
                <a:solidFill>
                  <a:srgbClr val="00A7E3"/>
                </a:solidFill>
                <a:latin typeface="Raleway Black"/>
                <a:ea typeface="Raleway Black"/>
                <a:cs typeface="Raleway Black"/>
                <a:sym typeface="Raleway Black"/>
              </a:rPr>
              <a:t>European HQ</a:t>
            </a:r>
            <a:br>
              <a:rPr b="1" lang="en-US">
                <a:solidFill>
                  <a:srgbClr val="00A7E3"/>
                </a:solidFill>
                <a:latin typeface="Raleway Black"/>
                <a:ea typeface="Raleway Black"/>
                <a:cs typeface="Raleway Black"/>
                <a:sym typeface="Raleway Black"/>
              </a:rPr>
            </a:br>
            <a:r>
              <a:rPr lang="en-US">
                <a:solidFill>
                  <a:schemeClr val="lt1"/>
                </a:solidFill>
              </a:rPr>
              <a:t>Geneva, CH</a:t>
            </a:r>
            <a:br>
              <a:rPr lang="en-US">
                <a:solidFill>
                  <a:schemeClr val="lt1"/>
                </a:solidFill>
              </a:rPr>
            </a:br>
            <a:r>
              <a:rPr lang="en-US">
                <a:solidFill>
                  <a:schemeClr val="lt1"/>
                </a:solidFill>
              </a:rPr>
              <a:t> </a:t>
            </a:r>
            <a:endParaRPr>
              <a:solidFill>
                <a:schemeClr val="lt1"/>
              </a:solidFill>
            </a:endParaRPr>
          </a:p>
          <a:p>
            <a:pPr indent="0" lvl="0" marL="0" rtl="0" algn="l">
              <a:lnSpc>
                <a:spcPct val="90000"/>
              </a:lnSpc>
              <a:spcBef>
                <a:spcPts val="1995"/>
              </a:spcBef>
              <a:spcAft>
                <a:spcPts val="0"/>
              </a:spcAft>
              <a:buClr>
                <a:schemeClr val="lt1"/>
              </a:buClr>
              <a:buSzPts val="2400"/>
              <a:buNone/>
            </a:pPr>
            <a:r>
              <a:rPr lang="en-US" sz="2400">
                <a:solidFill>
                  <a:schemeClr val="lt1"/>
                </a:solidFill>
              </a:rPr>
              <a:t>      www.triggermesh.com</a:t>
            </a:r>
            <a:endParaRPr sz="2400">
              <a:solidFill>
                <a:schemeClr val="lt1"/>
              </a:solidFill>
            </a:endParaRPr>
          </a:p>
          <a:p>
            <a:pPr indent="0" lvl="0" marL="0" rtl="0" algn="l">
              <a:lnSpc>
                <a:spcPct val="90000"/>
              </a:lnSpc>
              <a:spcBef>
                <a:spcPts val="1995"/>
              </a:spcBef>
              <a:spcAft>
                <a:spcPts val="0"/>
              </a:spcAft>
              <a:buClr>
                <a:schemeClr val="lt1"/>
              </a:buClr>
              <a:buSzPts val="2400"/>
              <a:buNone/>
            </a:pPr>
            <a:r>
              <a:rPr lang="en-US" sz="2400">
                <a:solidFill>
                  <a:schemeClr val="lt1"/>
                </a:solidFill>
              </a:rPr>
              <a:t>      @triggermesh</a:t>
            </a:r>
            <a:endParaRPr sz="2400">
              <a:solidFill>
                <a:schemeClr val="lt1"/>
              </a:solidFill>
            </a:endParaRPr>
          </a:p>
          <a:p>
            <a:pPr indent="0" lvl="0" marL="0" rtl="0" algn="l">
              <a:lnSpc>
                <a:spcPct val="90000"/>
              </a:lnSpc>
              <a:spcBef>
                <a:spcPts val="1995"/>
              </a:spcBef>
              <a:spcAft>
                <a:spcPts val="0"/>
              </a:spcAft>
              <a:buClr>
                <a:schemeClr val="lt1"/>
              </a:buClr>
              <a:buSzPts val="2400"/>
              <a:buNone/>
            </a:pPr>
            <a:r>
              <a:rPr lang="en-US" sz="2400">
                <a:solidFill>
                  <a:schemeClr val="lt1"/>
                </a:solidFill>
              </a:rPr>
              <a:t>      info@triggermesh.com</a:t>
            </a:r>
            <a:endParaRPr sz="2400">
              <a:solidFill>
                <a:schemeClr val="lt1"/>
              </a:solidFill>
            </a:endParaRPr>
          </a:p>
          <a:p>
            <a:pPr indent="0" lvl="0" marL="0" rtl="0" algn="l">
              <a:lnSpc>
                <a:spcPct val="90000"/>
              </a:lnSpc>
              <a:spcBef>
                <a:spcPts val="1995"/>
              </a:spcBef>
              <a:spcAft>
                <a:spcPts val="0"/>
              </a:spcAft>
              <a:buClr>
                <a:schemeClr val="lt1"/>
              </a:buClr>
              <a:buSzPts val="2400"/>
              <a:buNone/>
            </a:pPr>
            <a:r>
              <a:rPr lang="en-US" sz="2400">
                <a:solidFill>
                  <a:schemeClr val="lt1"/>
                </a:solidFill>
              </a:rPr>
              <a:t>      919 678 1559 </a:t>
            </a:r>
            <a:endParaRPr/>
          </a:p>
        </p:txBody>
      </p:sp>
      <p:pic>
        <p:nvPicPr>
          <p:cNvPr id="276" name="Google Shape;276;p34"/>
          <p:cNvPicPr preferRelativeResize="0"/>
          <p:nvPr/>
        </p:nvPicPr>
        <p:blipFill rotWithShape="1">
          <a:blip r:embed="rId3">
            <a:alphaModFix/>
          </a:blip>
          <a:srcRect b="0" l="0" r="0" t="0"/>
          <a:stretch/>
        </p:blipFill>
        <p:spPr>
          <a:xfrm>
            <a:off x="1912505" y="5670296"/>
            <a:ext cx="315392" cy="315392"/>
          </a:xfrm>
          <a:prstGeom prst="rect">
            <a:avLst/>
          </a:prstGeom>
          <a:noFill/>
          <a:ln>
            <a:noFill/>
          </a:ln>
        </p:spPr>
      </p:pic>
      <p:pic>
        <p:nvPicPr>
          <p:cNvPr id="277" name="Google Shape;277;p34"/>
          <p:cNvPicPr preferRelativeResize="0"/>
          <p:nvPr/>
        </p:nvPicPr>
        <p:blipFill rotWithShape="1">
          <a:blip r:embed="rId4">
            <a:alphaModFix/>
          </a:blip>
          <a:srcRect b="0" l="0" r="0" t="0"/>
          <a:stretch/>
        </p:blipFill>
        <p:spPr>
          <a:xfrm>
            <a:off x="1912505" y="6879004"/>
            <a:ext cx="315392" cy="226190"/>
          </a:xfrm>
          <a:prstGeom prst="rect">
            <a:avLst/>
          </a:prstGeom>
          <a:noFill/>
          <a:ln>
            <a:noFill/>
          </a:ln>
        </p:spPr>
      </p:pic>
      <p:pic>
        <p:nvPicPr>
          <p:cNvPr id="278" name="Google Shape;278;p34"/>
          <p:cNvPicPr preferRelativeResize="0"/>
          <p:nvPr/>
        </p:nvPicPr>
        <p:blipFill rotWithShape="1">
          <a:blip r:embed="rId5">
            <a:alphaModFix/>
          </a:blip>
          <a:srcRect b="0" l="0" r="0" t="0"/>
          <a:stretch/>
        </p:blipFill>
        <p:spPr>
          <a:xfrm>
            <a:off x="1912505" y="7413699"/>
            <a:ext cx="315392" cy="315392"/>
          </a:xfrm>
          <a:prstGeom prst="rect">
            <a:avLst/>
          </a:prstGeom>
          <a:noFill/>
          <a:ln>
            <a:noFill/>
          </a:ln>
        </p:spPr>
      </p:pic>
      <p:pic>
        <p:nvPicPr>
          <p:cNvPr id="279" name="Google Shape;279;p34"/>
          <p:cNvPicPr preferRelativeResize="0"/>
          <p:nvPr/>
        </p:nvPicPr>
        <p:blipFill rotWithShape="1">
          <a:blip r:embed="rId6">
            <a:alphaModFix/>
          </a:blip>
          <a:srcRect b="0" l="0" r="0" t="0"/>
          <a:stretch/>
        </p:blipFill>
        <p:spPr>
          <a:xfrm>
            <a:off x="1912505" y="6287212"/>
            <a:ext cx="315392" cy="254862"/>
          </a:xfrm>
          <a:prstGeom prst="rect">
            <a:avLst/>
          </a:prstGeom>
          <a:noFill/>
          <a:ln>
            <a:noFill/>
          </a:ln>
        </p:spPr>
      </p:pic>
      <p:sp>
        <p:nvSpPr>
          <p:cNvPr id="280" name="Google Shape;280;p34"/>
          <p:cNvSpPr txBox="1"/>
          <p:nvPr>
            <p:ph idx="1" type="subTitle"/>
          </p:nvPr>
        </p:nvSpPr>
        <p:spPr>
          <a:xfrm>
            <a:off x="12549500" y="-4052325"/>
            <a:ext cx="9617700" cy="61266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1995"/>
              </a:spcBef>
              <a:spcAft>
                <a:spcPts val="0"/>
              </a:spcAft>
              <a:buClr>
                <a:schemeClr val="lt1"/>
              </a:buClr>
              <a:buSzPts val="2400"/>
              <a:buNone/>
            </a:pPr>
            <a:r>
              <a:rPr b="1" lang="en-US">
                <a:solidFill>
                  <a:srgbClr val="00A7E3"/>
                </a:solidFill>
                <a:latin typeface="Raleway Black"/>
                <a:ea typeface="Raleway Black"/>
                <a:cs typeface="Raleway Black"/>
                <a:sym typeface="Raleway Black"/>
              </a:rPr>
              <a:t>Get The Notes </a:t>
            </a:r>
            <a:endParaRPr/>
          </a:p>
        </p:txBody>
      </p:sp>
      <p:pic>
        <p:nvPicPr>
          <p:cNvPr id="281" name="Google Shape;281;p34"/>
          <p:cNvPicPr preferRelativeResize="0"/>
          <p:nvPr/>
        </p:nvPicPr>
        <p:blipFill rotWithShape="1">
          <a:blip r:embed="rId7">
            <a:alphaModFix/>
          </a:blip>
          <a:srcRect b="18160" l="0" r="0" t="0"/>
          <a:stretch/>
        </p:blipFill>
        <p:spPr>
          <a:xfrm>
            <a:off x="10437175" y="2329777"/>
            <a:ext cx="9879650" cy="100533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 name="Shape 52"/>
        <p:cNvGrpSpPr/>
        <p:nvPr/>
      </p:nvGrpSpPr>
      <p:grpSpPr>
        <a:xfrm>
          <a:off x="0" y="0"/>
          <a:ext cx="0" cy="0"/>
          <a:chOff x="0" y="0"/>
          <a:chExt cx="0" cy="0"/>
        </a:xfrm>
      </p:grpSpPr>
      <p:sp>
        <p:nvSpPr>
          <p:cNvPr id="53" name="Google Shape;53;p10"/>
          <p:cNvSpPr txBox="1"/>
          <p:nvPr/>
        </p:nvSpPr>
        <p:spPr>
          <a:xfrm>
            <a:off x="363249" y="12872138"/>
            <a:ext cx="68187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Open Sans"/>
                <a:ea typeface="Open Sans"/>
                <a:cs typeface="Open Sans"/>
                <a:sym typeface="Open Sans"/>
              </a:rPr>
              <a:t>Last updated  </a:t>
            </a:r>
            <a:r>
              <a:rPr lang="en-US" sz="1800">
                <a:solidFill>
                  <a:schemeClr val="lt1"/>
                </a:solidFill>
                <a:latin typeface="Open Sans"/>
                <a:ea typeface="Open Sans"/>
                <a:cs typeface="Open Sans"/>
                <a:sym typeface="Open Sans"/>
              </a:rPr>
              <a:t>May 31, </a:t>
            </a:r>
            <a:r>
              <a:rPr b="0" i="0" lang="en-US" sz="1800" u="none" cap="none" strike="noStrike">
                <a:solidFill>
                  <a:schemeClr val="lt1"/>
                </a:solidFill>
                <a:latin typeface="Open Sans"/>
                <a:ea typeface="Open Sans"/>
                <a:cs typeface="Open Sans"/>
                <a:sym typeface="Open Sans"/>
              </a:rPr>
              <a:t>2022</a:t>
            </a:r>
            <a:endParaRPr b="0" i="0" sz="1800" u="none" cap="none" strike="noStrike">
              <a:solidFill>
                <a:schemeClr val="lt1"/>
              </a:solidFill>
              <a:latin typeface="Open Sans"/>
              <a:ea typeface="Open Sans"/>
              <a:cs typeface="Open Sans"/>
              <a:sym typeface="Open Sans"/>
            </a:endParaRPr>
          </a:p>
        </p:txBody>
      </p:sp>
      <p:sp>
        <p:nvSpPr>
          <p:cNvPr id="54" name="Google Shape;54;p10"/>
          <p:cNvSpPr txBox="1"/>
          <p:nvPr/>
        </p:nvSpPr>
        <p:spPr>
          <a:xfrm>
            <a:off x="363250" y="564500"/>
            <a:ext cx="22330800" cy="2139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2700">
                <a:solidFill>
                  <a:srgbClr val="00A7E3"/>
                </a:solidFill>
              </a:rPr>
              <a:t>About Me</a:t>
            </a:r>
            <a:endParaRPr b="1" sz="2100"/>
          </a:p>
        </p:txBody>
      </p:sp>
      <p:sp>
        <p:nvSpPr>
          <p:cNvPr id="55" name="Google Shape;55;p10"/>
          <p:cNvSpPr txBox="1"/>
          <p:nvPr/>
        </p:nvSpPr>
        <p:spPr>
          <a:xfrm>
            <a:off x="5286975" y="4325175"/>
            <a:ext cx="13108800" cy="600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4200">
                <a:latin typeface="Raleway"/>
                <a:ea typeface="Raleway"/>
                <a:cs typeface="Raleway"/>
                <a:sym typeface="Raleway"/>
              </a:rPr>
              <a:t>Name</a:t>
            </a:r>
            <a:r>
              <a:rPr lang="en-US" sz="4200">
                <a:latin typeface="Raleway"/>
                <a:ea typeface="Raleway"/>
                <a:cs typeface="Raleway"/>
                <a:sym typeface="Raleway"/>
              </a:rPr>
              <a:t>: Jeff Neff</a:t>
            </a:r>
            <a:br>
              <a:rPr lang="en-US" sz="4200">
                <a:latin typeface="Raleway"/>
                <a:ea typeface="Raleway"/>
                <a:cs typeface="Raleway"/>
                <a:sym typeface="Raleway"/>
              </a:rPr>
            </a:br>
            <a:br>
              <a:rPr lang="en-US" sz="4200">
                <a:latin typeface="Raleway"/>
                <a:ea typeface="Raleway"/>
                <a:cs typeface="Raleway"/>
                <a:sym typeface="Raleway"/>
              </a:rPr>
            </a:br>
            <a:r>
              <a:rPr b="1" lang="en-US" sz="4200">
                <a:latin typeface="Raleway"/>
                <a:ea typeface="Raleway"/>
                <a:cs typeface="Raleway"/>
                <a:sym typeface="Raleway"/>
              </a:rPr>
              <a:t>Title</a:t>
            </a:r>
            <a:r>
              <a:rPr lang="en-US" sz="4200">
                <a:latin typeface="Raleway"/>
                <a:ea typeface="Raleway"/>
                <a:cs typeface="Raleway"/>
                <a:sym typeface="Raleway"/>
              </a:rPr>
              <a:t>: Software Engineer @ Triggermesh</a:t>
            </a:r>
            <a:br>
              <a:rPr lang="en-US" sz="4200">
                <a:latin typeface="Raleway"/>
                <a:ea typeface="Raleway"/>
                <a:cs typeface="Raleway"/>
                <a:sym typeface="Raleway"/>
              </a:rPr>
            </a:br>
            <a:br>
              <a:rPr lang="en-US" sz="4200">
                <a:latin typeface="Raleway"/>
                <a:ea typeface="Raleway"/>
                <a:cs typeface="Raleway"/>
                <a:sym typeface="Raleway"/>
              </a:rPr>
            </a:br>
            <a:r>
              <a:rPr b="1" lang="en-US" sz="4200">
                <a:latin typeface="Raleway"/>
                <a:ea typeface="Raleway"/>
                <a:cs typeface="Raleway"/>
                <a:sym typeface="Raleway"/>
              </a:rPr>
              <a:t>Hobbies:</a:t>
            </a:r>
            <a:r>
              <a:rPr lang="en-US" sz="4200">
                <a:latin typeface="Raleway"/>
                <a:ea typeface="Raleway"/>
                <a:cs typeface="Raleway"/>
                <a:sym typeface="Raleway"/>
              </a:rPr>
              <a:t> </a:t>
            </a:r>
            <a:br>
              <a:rPr lang="en-US" sz="4200">
                <a:latin typeface="Raleway"/>
                <a:ea typeface="Raleway"/>
                <a:cs typeface="Raleway"/>
                <a:sym typeface="Raleway"/>
              </a:rPr>
            </a:br>
            <a:r>
              <a:rPr lang="en-US" sz="4200">
                <a:latin typeface="Raleway"/>
                <a:ea typeface="Raleway"/>
                <a:cs typeface="Raleway"/>
                <a:sym typeface="Raleway"/>
              </a:rPr>
              <a:t>		- Competitive FPS Games</a:t>
            </a:r>
            <a:endParaRPr sz="4200">
              <a:latin typeface="Raleway"/>
              <a:ea typeface="Raleway"/>
              <a:cs typeface="Raleway"/>
              <a:sym typeface="Raleway"/>
            </a:endParaRPr>
          </a:p>
          <a:p>
            <a:pPr indent="457200" lvl="0" marL="457200" rtl="0" algn="l">
              <a:spcBef>
                <a:spcPts val="0"/>
              </a:spcBef>
              <a:spcAft>
                <a:spcPts val="0"/>
              </a:spcAft>
              <a:buNone/>
            </a:pPr>
            <a:r>
              <a:rPr lang="en-US" sz="4200">
                <a:latin typeface="Raleway"/>
                <a:ea typeface="Raleway"/>
                <a:cs typeface="Raleway"/>
                <a:sym typeface="Raleway"/>
              </a:rPr>
              <a:t>- </a:t>
            </a:r>
            <a:r>
              <a:rPr lang="en-US" sz="4200">
                <a:latin typeface="Raleway"/>
                <a:ea typeface="Raleway"/>
                <a:cs typeface="Raleway"/>
                <a:sym typeface="Raleway"/>
              </a:rPr>
              <a:t>Decentralized Technology/Web3 Stuffs</a:t>
            </a:r>
            <a:br>
              <a:rPr lang="en-US" sz="4200">
                <a:latin typeface="Raleway"/>
                <a:ea typeface="Raleway"/>
                <a:cs typeface="Raleway"/>
                <a:sym typeface="Raleway"/>
              </a:rPr>
            </a:br>
            <a:r>
              <a:rPr lang="en-US" sz="4200">
                <a:latin typeface="Raleway"/>
                <a:ea typeface="Raleway"/>
                <a:cs typeface="Raleway"/>
                <a:sym typeface="Raleway"/>
              </a:rPr>
              <a:t>	- Traveling</a:t>
            </a:r>
            <a:br>
              <a:rPr lang="en-US" sz="4200">
                <a:latin typeface="Raleway"/>
                <a:ea typeface="Raleway"/>
                <a:cs typeface="Raleway"/>
                <a:sym typeface="Raleway"/>
              </a:rPr>
            </a:br>
            <a:r>
              <a:rPr lang="en-US" sz="4200">
                <a:latin typeface="Raleway"/>
                <a:ea typeface="Raleway"/>
                <a:cs typeface="Raleway"/>
                <a:sym typeface="Raleway"/>
              </a:rPr>
              <a:t>	- High Performance Automobiles</a:t>
            </a:r>
            <a:endParaRPr sz="4200">
              <a:latin typeface="Raleway"/>
              <a:ea typeface="Raleway"/>
              <a:cs typeface="Raleway"/>
              <a:sym typeface="Raleway"/>
            </a:endParaRPr>
          </a:p>
        </p:txBody>
      </p:sp>
      <p:pic>
        <p:nvPicPr>
          <p:cNvPr id="56" name="Google Shape;56;p10"/>
          <p:cNvPicPr preferRelativeResize="0"/>
          <p:nvPr/>
        </p:nvPicPr>
        <p:blipFill rotWithShape="1">
          <a:blip r:embed="rId3">
            <a:alphaModFix/>
          </a:blip>
          <a:srcRect b="40277" l="0" r="3966" t="0"/>
          <a:stretch/>
        </p:blipFill>
        <p:spPr>
          <a:xfrm>
            <a:off x="18637075" y="0"/>
            <a:ext cx="5842175" cy="733895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sp>
        <p:nvSpPr>
          <p:cNvPr id="62" name="Google Shape;62;p11"/>
          <p:cNvSpPr txBox="1"/>
          <p:nvPr>
            <p:ph idx="4294967295" type="ctrTitle"/>
          </p:nvPr>
        </p:nvSpPr>
        <p:spPr>
          <a:xfrm>
            <a:off x="1867725" y="5798588"/>
            <a:ext cx="20743800" cy="2082300"/>
          </a:xfrm>
          <a:prstGeom prst="rect">
            <a:avLst/>
          </a:prstGeom>
          <a:noFill/>
          <a:ln>
            <a:noFill/>
          </a:ln>
        </p:spPr>
        <p:txBody>
          <a:bodyPr anchorCtr="0" anchor="b" bIns="0" lIns="0" spcFirstLastPara="1" rIns="0" wrap="square" tIns="0">
            <a:noAutofit/>
          </a:bodyPr>
          <a:lstStyle/>
          <a:p>
            <a:pPr indent="0" lvl="0" marL="0" rtl="0" algn="ctr">
              <a:lnSpc>
                <a:spcPct val="90000"/>
              </a:lnSpc>
              <a:spcBef>
                <a:spcPts val="0"/>
              </a:spcBef>
              <a:spcAft>
                <a:spcPts val="0"/>
              </a:spcAft>
              <a:buClr>
                <a:srgbClr val="00A7E3"/>
              </a:buClr>
              <a:buSzPts val="12000"/>
              <a:buFont typeface="Raleway Black"/>
              <a:buNone/>
            </a:pPr>
            <a:r>
              <a:rPr lang="en-US" sz="12800"/>
              <a:t>What Is Triggermesh?</a:t>
            </a:r>
            <a:endParaRPr sz="128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6" name="Shape 66"/>
        <p:cNvGrpSpPr/>
        <p:nvPr/>
      </p:nvGrpSpPr>
      <p:grpSpPr>
        <a:xfrm>
          <a:off x="0" y="0"/>
          <a:ext cx="0" cy="0"/>
          <a:chOff x="0" y="0"/>
          <a:chExt cx="0" cy="0"/>
        </a:xfrm>
      </p:grpSpPr>
      <p:sp>
        <p:nvSpPr>
          <p:cNvPr id="67" name="Google Shape;67;p12"/>
          <p:cNvSpPr txBox="1"/>
          <p:nvPr>
            <p:ph idx="2" type="body"/>
          </p:nvPr>
        </p:nvSpPr>
        <p:spPr>
          <a:xfrm>
            <a:off x="1828800" y="1326863"/>
            <a:ext cx="20743863" cy="842963"/>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rgbClr val="A5A5A5"/>
              </a:buClr>
              <a:buSzPts val="2800"/>
              <a:buNone/>
            </a:pPr>
            <a:r>
              <a:rPr lang="en-US"/>
              <a:t>Cloud native for all your cloud and legacy infrastructure</a:t>
            </a:r>
            <a:endParaRPr/>
          </a:p>
        </p:txBody>
      </p:sp>
      <p:sp>
        <p:nvSpPr>
          <p:cNvPr id="68" name="Google Shape;68;p12"/>
          <p:cNvSpPr txBox="1"/>
          <p:nvPr>
            <p:ph type="title"/>
          </p:nvPr>
        </p:nvSpPr>
        <p:spPr>
          <a:xfrm>
            <a:off x="1828800" y="2203129"/>
            <a:ext cx="20780375" cy="962914"/>
          </a:xfrm>
          <a:prstGeom prst="rect">
            <a:avLst/>
          </a:prstGeom>
          <a:noFill/>
          <a:ln>
            <a:noFill/>
          </a:ln>
        </p:spPr>
        <p:txBody>
          <a:bodyPr anchorCtr="0" anchor="ctr" bIns="0" lIns="0" spcFirstLastPara="1" rIns="0" wrap="square" tIns="0">
            <a:noAutofit/>
          </a:bodyPr>
          <a:lstStyle/>
          <a:p>
            <a:pPr indent="0" lvl="0" marL="0" rtl="0" algn="ctr">
              <a:lnSpc>
                <a:spcPct val="90000"/>
              </a:lnSpc>
              <a:spcBef>
                <a:spcPts val="0"/>
              </a:spcBef>
              <a:spcAft>
                <a:spcPts val="0"/>
              </a:spcAft>
              <a:buClr>
                <a:srgbClr val="00A7E3"/>
              </a:buClr>
              <a:buSzPts val="8000"/>
              <a:buFont typeface="Raleway Black"/>
              <a:buNone/>
            </a:pPr>
            <a:r>
              <a:rPr lang="en-US"/>
              <a:t>One Integration Platform for Everything </a:t>
            </a:r>
            <a:endParaRPr/>
          </a:p>
        </p:txBody>
      </p:sp>
      <p:sp>
        <p:nvSpPr>
          <p:cNvPr id="69" name="Google Shape;69;p12"/>
          <p:cNvSpPr/>
          <p:nvPr/>
        </p:nvSpPr>
        <p:spPr>
          <a:xfrm>
            <a:off x="11239493" y="7720424"/>
            <a:ext cx="2334126" cy="2334126"/>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70" name="Google Shape;70;p12"/>
          <p:cNvPicPr preferRelativeResize="0"/>
          <p:nvPr/>
        </p:nvPicPr>
        <p:blipFill rotWithShape="1">
          <a:blip r:embed="rId4">
            <a:alphaModFix/>
          </a:blip>
          <a:srcRect b="0" l="0" r="0" t="0"/>
          <a:stretch/>
        </p:blipFill>
        <p:spPr>
          <a:xfrm>
            <a:off x="4361437" y="3980510"/>
            <a:ext cx="15678624" cy="772433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 name="Shape 74"/>
        <p:cNvGrpSpPr/>
        <p:nvPr/>
      </p:nvGrpSpPr>
      <p:grpSpPr>
        <a:xfrm>
          <a:off x="0" y="0"/>
          <a:ext cx="0" cy="0"/>
          <a:chOff x="0" y="0"/>
          <a:chExt cx="0" cy="0"/>
        </a:xfrm>
      </p:grpSpPr>
      <p:sp>
        <p:nvSpPr>
          <p:cNvPr id="75" name="Google Shape;75;p13"/>
          <p:cNvSpPr txBox="1"/>
          <p:nvPr>
            <p:ph idx="1" type="body"/>
          </p:nvPr>
        </p:nvSpPr>
        <p:spPr>
          <a:xfrm>
            <a:off x="1828800" y="3730752"/>
            <a:ext cx="20780375" cy="7718298"/>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chemeClr val="dk1"/>
              </a:buClr>
              <a:buSzPts val="4000"/>
              <a:buNone/>
            </a:pPr>
            <a:r>
              <a:rPr lang="en-US" sz="4000"/>
              <a:t>TriggerMesh is the best way to integrate cloud services and on-premises applications. </a:t>
            </a:r>
            <a:endParaRPr/>
          </a:p>
        </p:txBody>
      </p:sp>
      <p:sp>
        <p:nvSpPr>
          <p:cNvPr id="76" name="Google Shape;76;p13"/>
          <p:cNvSpPr txBox="1"/>
          <p:nvPr>
            <p:ph idx="2" type="body"/>
          </p:nvPr>
        </p:nvSpPr>
        <p:spPr>
          <a:xfrm>
            <a:off x="1828800" y="1326863"/>
            <a:ext cx="20743863" cy="842963"/>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rgbClr val="A5A5A5"/>
              </a:buClr>
              <a:buSzPts val="2800"/>
              <a:buNone/>
            </a:pPr>
            <a:r>
              <a:rPr lang="en-US"/>
              <a:t>Extensible, cloud-native, open source, devops-friendly, multicloud</a:t>
            </a:r>
            <a:endParaRPr/>
          </a:p>
        </p:txBody>
      </p:sp>
      <p:sp>
        <p:nvSpPr>
          <p:cNvPr id="77" name="Google Shape;77;p13"/>
          <p:cNvSpPr txBox="1"/>
          <p:nvPr>
            <p:ph type="title"/>
          </p:nvPr>
        </p:nvSpPr>
        <p:spPr>
          <a:xfrm>
            <a:off x="1828800" y="2203129"/>
            <a:ext cx="20780375" cy="962914"/>
          </a:xfrm>
          <a:prstGeom prst="rect">
            <a:avLst/>
          </a:prstGeom>
          <a:noFill/>
          <a:ln>
            <a:noFill/>
          </a:ln>
        </p:spPr>
        <p:txBody>
          <a:bodyPr anchorCtr="0" anchor="ctr" bIns="0" lIns="0" spcFirstLastPara="1" rIns="0" wrap="square" tIns="0">
            <a:noAutofit/>
          </a:bodyPr>
          <a:lstStyle/>
          <a:p>
            <a:pPr indent="0" lvl="0" marL="0" rtl="0" algn="ctr">
              <a:lnSpc>
                <a:spcPct val="90000"/>
              </a:lnSpc>
              <a:spcBef>
                <a:spcPts val="0"/>
              </a:spcBef>
              <a:spcAft>
                <a:spcPts val="0"/>
              </a:spcAft>
              <a:buClr>
                <a:srgbClr val="00A7E3"/>
              </a:buClr>
              <a:buSzPts val="8000"/>
              <a:buFont typeface="Raleway Black"/>
              <a:buNone/>
            </a:pPr>
            <a:r>
              <a:rPr lang="en-US"/>
              <a:t>TriggerMesh Advantages</a:t>
            </a:r>
            <a:endParaRPr/>
          </a:p>
        </p:txBody>
      </p:sp>
      <p:sp>
        <p:nvSpPr>
          <p:cNvPr id="78" name="Google Shape;78;p13"/>
          <p:cNvSpPr txBox="1"/>
          <p:nvPr/>
        </p:nvSpPr>
        <p:spPr>
          <a:xfrm>
            <a:off x="1828801" y="6911975"/>
            <a:ext cx="2999231" cy="1133856"/>
          </a:xfrm>
          <a:prstGeom prst="rect">
            <a:avLst/>
          </a:prstGeom>
          <a:noFill/>
          <a:ln>
            <a:noFill/>
          </a:ln>
        </p:spPr>
        <p:txBody>
          <a:bodyPr anchorCtr="0" anchor="t" bIns="45700" lIns="91425" spcFirstLastPara="1" rIns="91425" wrap="square" tIns="45700">
            <a:noAutofit/>
          </a:bodyPr>
          <a:lstStyle/>
          <a:p>
            <a:pPr indent="0" lvl="0" marL="0" marR="0" rtl="0" algn="ctr">
              <a:lnSpc>
                <a:spcPct val="114000"/>
              </a:lnSpc>
              <a:spcBef>
                <a:spcPts val="0"/>
              </a:spcBef>
              <a:spcAft>
                <a:spcPts val="0"/>
              </a:spcAft>
              <a:buClr>
                <a:srgbClr val="000000"/>
              </a:buClr>
              <a:buSzPts val="2400"/>
              <a:buFont typeface="Arial"/>
              <a:buNone/>
            </a:pPr>
            <a:r>
              <a:rPr b="1" i="0" lang="en-US" sz="2400" u="none" cap="none" strike="noStrike">
                <a:solidFill>
                  <a:schemeClr val="dk1"/>
                </a:solidFill>
                <a:latin typeface="Raleway"/>
                <a:ea typeface="Raleway"/>
                <a:cs typeface="Raleway"/>
                <a:sym typeface="Raleway"/>
              </a:rPr>
              <a:t>Declarative API </a:t>
            </a:r>
            <a:r>
              <a:rPr b="0" i="0" lang="en-US" sz="2400" u="none" cap="none" strike="noStrike">
                <a:solidFill>
                  <a:schemeClr val="dk1"/>
                </a:solidFill>
                <a:latin typeface="Raleway"/>
                <a:ea typeface="Raleway"/>
                <a:cs typeface="Raleway"/>
                <a:sym typeface="Raleway"/>
              </a:rPr>
              <a:t>for DevOps and GitOps cloud operators, low code visual editor for less technical users.</a:t>
            </a:r>
            <a:endParaRPr b="0" i="0" sz="1400" u="none" cap="none" strike="noStrike">
              <a:solidFill>
                <a:srgbClr val="000000"/>
              </a:solidFill>
              <a:latin typeface="Arial"/>
              <a:ea typeface="Arial"/>
              <a:cs typeface="Arial"/>
              <a:sym typeface="Arial"/>
            </a:endParaRPr>
          </a:p>
          <a:p>
            <a:pPr indent="0" lvl="0" marL="0" marR="0" rtl="0" algn="ctr">
              <a:lnSpc>
                <a:spcPct val="114000"/>
              </a:lnSpc>
              <a:spcBef>
                <a:spcPts val="0"/>
              </a:spcBef>
              <a:spcAft>
                <a:spcPts val="0"/>
              </a:spcAft>
              <a:buClr>
                <a:srgbClr val="000000"/>
              </a:buClr>
              <a:buSzPts val="2400"/>
              <a:buFont typeface="Arial"/>
              <a:buNone/>
            </a:pPr>
            <a:r>
              <a:t/>
            </a:r>
            <a:endParaRPr b="0" i="0" sz="2400" u="none" cap="none" strike="noStrike">
              <a:solidFill>
                <a:schemeClr val="dk1"/>
              </a:solidFill>
              <a:latin typeface="Raleway"/>
              <a:ea typeface="Raleway"/>
              <a:cs typeface="Raleway"/>
              <a:sym typeface="Raleway"/>
            </a:endParaRPr>
          </a:p>
          <a:p>
            <a:pPr indent="0" lvl="0" marL="0" marR="0" rtl="0" algn="ctr">
              <a:lnSpc>
                <a:spcPct val="114000"/>
              </a:lnSpc>
              <a:spcBef>
                <a:spcPts val="0"/>
              </a:spcBef>
              <a:spcAft>
                <a:spcPts val="0"/>
              </a:spcAft>
              <a:buClr>
                <a:srgbClr val="000000"/>
              </a:buClr>
              <a:buSzPts val="2400"/>
              <a:buFont typeface="Arial"/>
              <a:buNone/>
            </a:pPr>
            <a:r>
              <a:t/>
            </a:r>
            <a:endParaRPr b="0" i="0" sz="2400" u="none" cap="none" strike="noStrike">
              <a:solidFill>
                <a:schemeClr val="dk1"/>
              </a:solidFill>
              <a:latin typeface="Raleway"/>
              <a:ea typeface="Raleway"/>
              <a:cs typeface="Raleway"/>
              <a:sym typeface="Raleway"/>
            </a:endParaRPr>
          </a:p>
          <a:p>
            <a:pPr indent="0" lvl="0" marL="0" marR="0" rtl="0" algn="ctr">
              <a:lnSpc>
                <a:spcPct val="114000"/>
              </a:lnSpc>
              <a:spcBef>
                <a:spcPts val="0"/>
              </a:spcBef>
              <a:spcAft>
                <a:spcPts val="0"/>
              </a:spcAft>
              <a:buClr>
                <a:srgbClr val="000000"/>
              </a:buClr>
              <a:buSzPts val="2400"/>
              <a:buFont typeface="Arial"/>
              <a:buNone/>
            </a:pPr>
            <a:r>
              <a:t/>
            </a:r>
            <a:endParaRPr b="0" i="0" sz="2400" u="none" cap="none" strike="noStrike">
              <a:solidFill>
                <a:schemeClr val="dk1"/>
              </a:solidFill>
              <a:latin typeface="Raleway"/>
              <a:ea typeface="Raleway"/>
              <a:cs typeface="Raleway"/>
              <a:sym typeface="Raleway"/>
            </a:endParaRPr>
          </a:p>
          <a:p>
            <a:pPr indent="0" lvl="0" marL="0" marR="0" rtl="0" algn="ctr">
              <a:lnSpc>
                <a:spcPct val="114000"/>
              </a:lnSpc>
              <a:spcBef>
                <a:spcPts val="0"/>
              </a:spcBef>
              <a:spcAft>
                <a:spcPts val="0"/>
              </a:spcAft>
              <a:buClr>
                <a:srgbClr val="000000"/>
              </a:buClr>
              <a:buSzPts val="2400"/>
              <a:buFont typeface="Arial"/>
              <a:buNone/>
            </a:pPr>
            <a:r>
              <a:t/>
            </a:r>
            <a:endParaRPr b="0" i="0" sz="2400" u="none" cap="none" strike="noStrike">
              <a:solidFill>
                <a:schemeClr val="dk1"/>
              </a:solidFill>
              <a:latin typeface="Raleway"/>
              <a:ea typeface="Raleway"/>
              <a:cs typeface="Raleway"/>
              <a:sym typeface="Raleway"/>
            </a:endParaRPr>
          </a:p>
        </p:txBody>
      </p:sp>
      <p:sp>
        <p:nvSpPr>
          <p:cNvPr id="79" name="Google Shape;79;p13"/>
          <p:cNvSpPr txBox="1"/>
          <p:nvPr/>
        </p:nvSpPr>
        <p:spPr>
          <a:xfrm>
            <a:off x="5312665" y="6911975"/>
            <a:ext cx="2999231" cy="1133856"/>
          </a:xfrm>
          <a:prstGeom prst="rect">
            <a:avLst/>
          </a:prstGeom>
          <a:noFill/>
          <a:ln>
            <a:noFill/>
          </a:ln>
        </p:spPr>
        <p:txBody>
          <a:bodyPr anchorCtr="0" anchor="t" bIns="45700" lIns="91425" spcFirstLastPara="1" rIns="91425" wrap="square" tIns="45700">
            <a:noAutofit/>
          </a:bodyPr>
          <a:lstStyle/>
          <a:p>
            <a:pPr indent="0" lvl="0" marL="0" marR="0" rtl="0" algn="ctr">
              <a:lnSpc>
                <a:spcPct val="114000"/>
              </a:lnSpc>
              <a:spcBef>
                <a:spcPts val="0"/>
              </a:spcBef>
              <a:spcAft>
                <a:spcPts val="0"/>
              </a:spcAft>
              <a:buClr>
                <a:srgbClr val="000000"/>
              </a:buClr>
              <a:buSzPts val="2400"/>
              <a:buFont typeface="Arial"/>
              <a:buNone/>
            </a:pPr>
            <a:r>
              <a:rPr b="1" i="0" lang="en-US" sz="2400" u="none" cap="none" strike="noStrike">
                <a:solidFill>
                  <a:schemeClr val="dk1"/>
                </a:solidFill>
                <a:latin typeface="Raleway"/>
                <a:ea typeface="Raleway"/>
                <a:cs typeface="Raleway"/>
                <a:sym typeface="Raleway"/>
              </a:rPr>
              <a:t>Architecture agnostic</a:t>
            </a:r>
            <a:r>
              <a:rPr b="0" i="0" lang="en-US" sz="2400" u="none" cap="none" strike="noStrike">
                <a:solidFill>
                  <a:schemeClr val="dk1"/>
                </a:solidFill>
                <a:latin typeface="Raleway"/>
                <a:ea typeface="Raleway"/>
                <a:cs typeface="Raleway"/>
                <a:sym typeface="Raleway"/>
              </a:rPr>
              <a:t>, allowing for multicloud, hybrid cloud, and on-premises applications.</a:t>
            </a:r>
            <a:endParaRPr b="0" i="0" sz="1400" u="none" cap="none" strike="noStrike">
              <a:solidFill>
                <a:srgbClr val="000000"/>
              </a:solidFill>
              <a:latin typeface="Arial"/>
              <a:ea typeface="Arial"/>
              <a:cs typeface="Arial"/>
              <a:sym typeface="Arial"/>
            </a:endParaRPr>
          </a:p>
          <a:p>
            <a:pPr indent="0" lvl="0" marL="0" marR="0" rtl="0" algn="ctr">
              <a:lnSpc>
                <a:spcPct val="114000"/>
              </a:lnSpc>
              <a:spcBef>
                <a:spcPts val="0"/>
              </a:spcBef>
              <a:spcAft>
                <a:spcPts val="0"/>
              </a:spcAft>
              <a:buClr>
                <a:srgbClr val="000000"/>
              </a:buClr>
              <a:buSzPts val="2400"/>
              <a:buFont typeface="Arial"/>
              <a:buNone/>
            </a:pPr>
            <a:r>
              <a:t/>
            </a:r>
            <a:endParaRPr b="0" i="0" sz="2400" u="none" cap="none" strike="noStrike">
              <a:solidFill>
                <a:schemeClr val="dk1"/>
              </a:solidFill>
              <a:latin typeface="Raleway"/>
              <a:ea typeface="Raleway"/>
              <a:cs typeface="Raleway"/>
              <a:sym typeface="Raleway"/>
            </a:endParaRPr>
          </a:p>
          <a:p>
            <a:pPr indent="0" lvl="0" marL="0" marR="0" rtl="0" algn="ctr">
              <a:lnSpc>
                <a:spcPct val="114000"/>
              </a:lnSpc>
              <a:spcBef>
                <a:spcPts val="0"/>
              </a:spcBef>
              <a:spcAft>
                <a:spcPts val="0"/>
              </a:spcAft>
              <a:buClr>
                <a:srgbClr val="000000"/>
              </a:buClr>
              <a:buSzPts val="2400"/>
              <a:buFont typeface="Arial"/>
              <a:buNone/>
            </a:pPr>
            <a:r>
              <a:t/>
            </a:r>
            <a:endParaRPr b="0" i="0" sz="2400" u="none" cap="none" strike="noStrike">
              <a:solidFill>
                <a:schemeClr val="dk1"/>
              </a:solidFill>
              <a:latin typeface="Raleway"/>
              <a:ea typeface="Raleway"/>
              <a:cs typeface="Raleway"/>
              <a:sym typeface="Raleway"/>
            </a:endParaRPr>
          </a:p>
          <a:p>
            <a:pPr indent="0" lvl="0" marL="0" marR="0" rtl="0" algn="ctr">
              <a:lnSpc>
                <a:spcPct val="114000"/>
              </a:lnSpc>
              <a:spcBef>
                <a:spcPts val="0"/>
              </a:spcBef>
              <a:spcAft>
                <a:spcPts val="0"/>
              </a:spcAft>
              <a:buClr>
                <a:srgbClr val="000000"/>
              </a:buClr>
              <a:buSzPts val="2400"/>
              <a:buFont typeface="Arial"/>
              <a:buNone/>
            </a:pPr>
            <a:r>
              <a:t/>
            </a:r>
            <a:endParaRPr b="0" i="0" sz="2400" u="none" cap="none" strike="noStrike">
              <a:solidFill>
                <a:schemeClr val="dk1"/>
              </a:solidFill>
              <a:latin typeface="Raleway"/>
              <a:ea typeface="Raleway"/>
              <a:cs typeface="Raleway"/>
              <a:sym typeface="Raleway"/>
            </a:endParaRPr>
          </a:p>
        </p:txBody>
      </p:sp>
      <p:sp>
        <p:nvSpPr>
          <p:cNvPr id="80" name="Google Shape;80;p13"/>
          <p:cNvSpPr txBox="1"/>
          <p:nvPr/>
        </p:nvSpPr>
        <p:spPr>
          <a:xfrm>
            <a:off x="8814817" y="6911975"/>
            <a:ext cx="2999231" cy="1133856"/>
          </a:xfrm>
          <a:prstGeom prst="rect">
            <a:avLst/>
          </a:prstGeom>
          <a:noFill/>
          <a:ln>
            <a:noFill/>
          </a:ln>
        </p:spPr>
        <p:txBody>
          <a:bodyPr anchorCtr="0" anchor="t" bIns="45700" lIns="91425" spcFirstLastPara="1" rIns="91425" wrap="square" tIns="45700">
            <a:noAutofit/>
          </a:bodyPr>
          <a:lstStyle/>
          <a:p>
            <a:pPr indent="0" lvl="0" marL="0" marR="0" rtl="0" algn="ctr">
              <a:lnSpc>
                <a:spcPct val="114000"/>
              </a:lnSpc>
              <a:spcBef>
                <a:spcPts val="0"/>
              </a:spcBef>
              <a:spcAft>
                <a:spcPts val="0"/>
              </a:spcAft>
              <a:buClr>
                <a:srgbClr val="000000"/>
              </a:buClr>
              <a:buSzPts val="2400"/>
              <a:buFont typeface="Arial"/>
              <a:buNone/>
            </a:pPr>
            <a:r>
              <a:rPr b="1" i="0" lang="en-US" sz="2400" u="none" cap="none" strike="noStrike">
                <a:solidFill>
                  <a:schemeClr val="dk1"/>
                </a:solidFill>
                <a:latin typeface="Raleway"/>
                <a:ea typeface="Raleway"/>
                <a:cs typeface="Raleway"/>
                <a:sym typeface="Raleway"/>
              </a:rPr>
              <a:t>Modern architecture</a:t>
            </a:r>
            <a:r>
              <a:rPr b="0" i="0" lang="en-US" sz="2400" u="none" cap="none" strike="noStrike">
                <a:solidFill>
                  <a:schemeClr val="dk1"/>
                </a:solidFill>
                <a:latin typeface="Raleway"/>
                <a:ea typeface="Raleway"/>
                <a:cs typeface="Raleway"/>
                <a:sym typeface="Raleway"/>
              </a:rPr>
              <a:t> built on technology that will be relevant for the foreseeable future (e.g. Kubernetes). </a:t>
            </a:r>
            <a:endParaRPr b="0" i="0" sz="1400" u="none" cap="none" strike="noStrike">
              <a:solidFill>
                <a:srgbClr val="000000"/>
              </a:solidFill>
              <a:latin typeface="Arial"/>
              <a:ea typeface="Arial"/>
              <a:cs typeface="Arial"/>
              <a:sym typeface="Arial"/>
            </a:endParaRPr>
          </a:p>
        </p:txBody>
      </p:sp>
      <p:sp>
        <p:nvSpPr>
          <p:cNvPr id="81" name="Google Shape;81;p13"/>
          <p:cNvSpPr txBox="1"/>
          <p:nvPr/>
        </p:nvSpPr>
        <p:spPr>
          <a:xfrm>
            <a:off x="12198725" y="6911975"/>
            <a:ext cx="3226889" cy="1133856"/>
          </a:xfrm>
          <a:prstGeom prst="rect">
            <a:avLst/>
          </a:prstGeom>
          <a:noFill/>
          <a:ln>
            <a:noFill/>
          </a:ln>
        </p:spPr>
        <p:txBody>
          <a:bodyPr anchorCtr="0" anchor="t" bIns="45700" lIns="91425" spcFirstLastPara="1" rIns="91425" wrap="square" tIns="45700">
            <a:noAutofit/>
          </a:bodyPr>
          <a:lstStyle/>
          <a:p>
            <a:pPr indent="0" lvl="0" marL="0" marR="0" rtl="0" algn="ctr">
              <a:lnSpc>
                <a:spcPct val="114000"/>
              </a:lnSpc>
              <a:spcBef>
                <a:spcPts val="0"/>
              </a:spcBef>
              <a:spcAft>
                <a:spcPts val="0"/>
              </a:spcAft>
              <a:buClr>
                <a:srgbClr val="000000"/>
              </a:buClr>
              <a:buSzPts val="2400"/>
              <a:buFont typeface="Arial"/>
              <a:buNone/>
            </a:pPr>
            <a:r>
              <a:rPr b="1" i="0" lang="en-US" sz="2400" u="none" cap="none" strike="noStrike">
                <a:solidFill>
                  <a:schemeClr val="dk1"/>
                </a:solidFill>
                <a:latin typeface="Raleway"/>
                <a:ea typeface="Raleway"/>
                <a:cs typeface="Raleway"/>
                <a:sym typeface="Raleway"/>
              </a:rPr>
              <a:t>Self-service mindset</a:t>
            </a:r>
            <a:r>
              <a:rPr b="0" i="0" lang="en-US" sz="2400" u="none" cap="none" strike="noStrike">
                <a:solidFill>
                  <a:schemeClr val="dk1"/>
                </a:solidFill>
                <a:latin typeface="Raleway"/>
                <a:ea typeface="Raleway"/>
                <a:cs typeface="Raleway"/>
                <a:sym typeface="Raleway"/>
              </a:rPr>
              <a:t> allows users to deploy without expensive consultants, SAAS model reduces upfront expenditures.</a:t>
            </a:r>
            <a:endParaRPr b="0" i="0" sz="1400" u="none" cap="none" strike="noStrike">
              <a:solidFill>
                <a:srgbClr val="000000"/>
              </a:solidFill>
              <a:latin typeface="Arial"/>
              <a:ea typeface="Arial"/>
              <a:cs typeface="Arial"/>
              <a:sym typeface="Arial"/>
            </a:endParaRPr>
          </a:p>
          <a:p>
            <a:pPr indent="0" lvl="0" marL="0" marR="0" rtl="0" algn="ctr">
              <a:lnSpc>
                <a:spcPct val="114000"/>
              </a:lnSpc>
              <a:spcBef>
                <a:spcPts val="0"/>
              </a:spcBef>
              <a:spcAft>
                <a:spcPts val="0"/>
              </a:spcAft>
              <a:buClr>
                <a:srgbClr val="000000"/>
              </a:buClr>
              <a:buSzPts val="2400"/>
              <a:buFont typeface="Arial"/>
              <a:buNone/>
            </a:pPr>
            <a:r>
              <a:t/>
            </a:r>
            <a:endParaRPr b="0" i="0" sz="2400" u="none" cap="none" strike="noStrike">
              <a:solidFill>
                <a:schemeClr val="dk1"/>
              </a:solidFill>
              <a:latin typeface="Raleway"/>
              <a:ea typeface="Raleway"/>
              <a:cs typeface="Raleway"/>
              <a:sym typeface="Raleway"/>
            </a:endParaRPr>
          </a:p>
        </p:txBody>
      </p:sp>
      <p:sp>
        <p:nvSpPr>
          <p:cNvPr id="82" name="Google Shape;82;p13"/>
          <p:cNvSpPr txBox="1"/>
          <p:nvPr/>
        </p:nvSpPr>
        <p:spPr>
          <a:xfrm>
            <a:off x="15901104" y="6911975"/>
            <a:ext cx="3154364" cy="1133856"/>
          </a:xfrm>
          <a:prstGeom prst="rect">
            <a:avLst/>
          </a:prstGeom>
          <a:noFill/>
          <a:ln>
            <a:noFill/>
          </a:ln>
        </p:spPr>
        <p:txBody>
          <a:bodyPr anchorCtr="0" anchor="t" bIns="45700" lIns="91425" spcFirstLastPara="1" rIns="91425" wrap="square" tIns="45700">
            <a:noAutofit/>
          </a:bodyPr>
          <a:lstStyle/>
          <a:p>
            <a:pPr indent="0" lvl="0" marL="0" marR="0" rtl="0" algn="ctr">
              <a:lnSpc>
                <a:spcPct val="114000"/>
              </a:lnSpc>
              <a:spcBef>
                <a:spcPts val="0"/>
              </a:spcBef>
              <a:spcAft>
                <a:spcPts val="0"/>
              </a:spcAft>
              <a:buClr>
                <a:srgbClr val="000000"/>
              </a:buClr>
              <a:buSzPts val="2400"/>
              <a:buFont typeface="Arial"/>
              <a:buNone/>
            </a:pPr>
            <a:r>
              <a:rPr b="1" i="0" lang="en-US" sz="2400" u="none" cap="none" strike="noStrike">
                <a:solidFill>
                  <a:schemeClr val="dk1"/>
                </a:solidFill>
                <a:latin typeface="Raleway"/>
                <a:ea typeface="Raleway"/>
                <a:cs typeface="Raleway"/>
                <a:sym typeface="Raleway"/>
              </a:rPr>
              <a:t>Extensible</a:t>
            </a:r>
            <a:r>
              <a:rPr b="0" i="0" lang="en-US" sz="2400" u="none" cap="none" strike="noStrike">
                <a:solidFill>
                  <a:schemeClr val="dk1"/>
                </a:solidFill>
                <a:latin typeface="Raleway"/>
                <a:ea typeface="Raleway"/>
                <a:cs typeface="Raleway"/>
                <a:sym typeface="Raleway"/>
              </a:rPr>
              <a:t> via a plug-in architecture that can be extended by TriggerMesh or open source contributors.</a:t>
            </a:r>
            <a:endParaRPr b="0" i="0" sz="1400" u="none" cap="none" strike="noStrike">
              <a:solidFill>
                <a:srgbClr val="000000"/>
              </a:solidFill>
              <a:latin typeface="Arial"/>
              <a:ea typeface="Arial"/>
              <a:cs typeface="Arial"/>
              <a:sym typeface="Arial"/>
            </a:endParaRPr>
          </a:p>
          <a:p>
            <a:pPr indent="0" lvl="0" marL="0" marR="0" rtl="0" algn="ctr">
              <a:lnSpc>
                <a:spcPct val="114000"/>
              </a:lnSpc>
              <a:spcBef>
                <a:spcPts val="0"/>
              </a:spcBef>
              <a:spcAft>
                <a:spcPts val="0"/>
              </a:spcAft>
              <a:buClr>
                <a:srgbClr val="000000"/>
              </a:buClr>
              <a:buSzPts val="2400"/>
              <a:buFont typeface="Arial"/>
              <a:buNone/>
            </a:pPr>
            <a:r>
              <a:t/>
            </a:r>
            <a:endParaRPr b="0" i="0" sz="2400" u="none" cap="none" strike="noStrike">
              <a:solidFill>
                <a:schemeClr val="dk1"/>
              </a:solidFill>
              <a:latin typeface="Raleway"/>
              <a:ea typeface="Raleway"/>
              <a:cs typeface="Raleway"/>
              <a:sym typeface="Raleway"/>
            </a:endParaRPr>
          </a:p>
        </p:txBody>
      </p:sp>
      <p:sp>
        <p:nvSpPr>
          <p:cNvPr id="83" name="Google Shape;83;p13"/>
          <p:cNvSpPr txBox="1"/>
          <p:nvPr/>
        </p:nvSpPr>
        <p:spPr>
          <a:xfrm>
            <a:off x="19440145" y="6911975"/>
            <a:ext cx="2999231" cy="1133856"/>
          </a:xfrm>
          <a:prstGeom prst="rect">
            <a:avLst/>
          </a:prstGeom>
          <a:noFill/>
          <a:ln>
            <a:noFill/>
          </a:ln>
        </p:spPr>
        <p:txBody>
          <a:bodyPr anchorCtr="0" anchor="t" bIns="45700" lIns="91425" spcFirstLastPara="1" rIns="91425" wrap="square" tIns="45700">
            <a:noAutofit/>
          </a:bodyPr>
          <a:lstStyle/>
          <a:p>
            <a:pPr indent="0" lvl="0" marL="0" marR="0" rtl="0" algn="ctr">
              <a:lnSpc>
                <a:spcPct val="114000"/>
              </a:lnSpc>
              <a:spcBef>
                <a:spcPts val="0"/>
              </a:spcBef>
              <a:spcAft>
                <a:spcPts val="0"/>
              </a:spcAft>
              <a:buClr>
                <a:srgbClr val="000000"/>
              </a:buClr>
              <a:buSzPts val="2400"/>
              <a:buFont typeface="Arial"/>
              <a:buNone/>
            </a:pPr>
            <a:r>
              <a:rPr b="0" i="0" lang="en-US" sz="2400" u="none" cap="none" strike="noStrike">
                <a:solidFill>
                  <a:schemeClr val="dk1"/>
                </a:solidFill>
                <a:latin typeface="Raleway"/>
                <a:ea typeface="Raleway"/>
                <a:cs typeface="Raleway"/>
                <a:sym typeface="Raleway"/>
              </a:rPr>
              <a:t>Leveraging </a:t>
            </a:r>
            <a:r>
              <a:rPr b="1" i="0" lang="en-US" sz="2400" u="none" cap="none" strike="noStrike">
                <a:solidFill>
                  <a:schemeClr val="dk1"/>
                </a:solidFill>
                <a:latin typeface="Raleway"/>
                <a:ea typeface="Raleway"/>
                <a:cs typeface="Raleway"/>
                <a:sym typeface="Raleway"/>
              </a:rPr>
              <a:t>open source softwar</a:t>
            </a:r>
            <a:r>
              <a:rPr b="0" i="0" lang="en-US" sz="2400" u="none" cap="none" strike="noStrike">
                <a:solidFill>
                  <a:schemeClr val="dk1"/>
                </a:solidFill>
                <a:latin typeface="Raleway"/>
                <a:ea typeface="Raleway"/>
                <a:cs typeface="Raleway"/>
                <a:sym typeface="Raleway"/>
              </a:rPr>
              <a:t>e from Google and others to bring products to market faster. </a:t>
            </a:r>
            <a:endParaRPr b="0" i="0" sz="1400" u="none" cap="none" strike="noStrike">
              <a:solidFill>
                <a:srgbClr val="000000"/>
              </a:solidFill>
              <a:latin typeface="Arial"/>
              <a:ea typeface="Arial"/>
              <a:cs typeface="Arial"/>
              <a:sym typeface="Arial"/>
            </a:endParaRPr>
          </a:p>
          <a:p>
            <a:pPr indent="0" lvl="0" marL="0" marR="0" rtl="0" algn="ctr">
              <a:lnSpc>
                <a:spcPct val="114000"/>
              </a:lnSpc>
              <a:spcBef>
                <a:spcPts val="0"/>
              </a:spcBef>
              <a:spcAft>
                <a:spcPts val="0"/>
              </a:spcAft>
              <a:buClr>
                <a:srgbClr val="000000"/>
              </a:buClr>
              <a:buSzPts val="2400"/>
              <a:buFont typeface="Arial"/>
              <a:buNone/>
            </a:pPr>
            <a:r>
              <a:t/>
            </a:r>
            <a:endParaRPr b="0" i="0" sz="2400" u="none" cap="none" strike="noStrike">
              <a:solidFill>
                <a:schemeClr val="dk1"/>
              </a:solidFill>
              <a:latin typeface="Raleway"/>
              <a:ea typeface="Raleway"/>
              <a:cs typeface="Raleway"/>
              <a:sym typeface="Raleway"/>
            </a:endParaRPr>
          </a:p>
          <a:p>
            <a:pPr indent="0" lvl="0" marL="0" marR="0" rtl="0" algn="ctr">
              <a:lnSpc>
                <a:spcPct val="114000"/>
              </a:lnSpc>
              <a:spcBef>
                <a:spcPts val="0"/>
              </a:spcBef>
              <a:spcAft>
                <a:spcPts val="0"/>
              </a:spcAft>
              <a:buClr>
                <a:srgbClr val="000000"/>
              </a:buClr>
              <a:buSzPts val="2400"/>
              <a:buFont typeface="Arial"/>
              <a:buNone/>
            </a:pPr>
            <a:r>
              <a:t/>
            </a:r>
            <a:endParaRPr b="0" i="0" sz="2400" u="none" cap="none" strike="noStrike">
              <a:solidFill>
                <a:schemeClr val="dk1"/>
              </a:solidFill>
              <a:latin typeface="Raleway"/>
              <a:ea typeface="Raleway"/>
              <a:cs typeface="Raleway"/>
              <a:sym typeface="Raleway"/>
            </a:endParaRPr>
          </a:p>
          <a:p>
            <a:pPr indent="0" lvl="0" marL="0" marR="0" rtl="0" algn="ctr">
              <a:lnSpc>
                <a:spcPct val="114000"/>
              </a:lnSpc>
              <a:spcBef>
                <a:spcPts val="0"/>
              </a:spcBef>
              <a:spcAft>
                <a:spcPts val="0"/>
              </a:spcAft>
              <a:buClr>
                <a:srgbClr val="000000"/>
              </a:buClr>
              <a:buSzPts val="2400"/>
              <a:buFont typeface="Arial"/>
              <a:buNone/>
            </a:pPr>
            <a:r>
              <a:t/>
            </a:r>
            <a:endParaRPr b="0" i="0" sz="2400" u="none" cap="none" strike="noStrike">
              <a:solidFill>
                <a:schemeClr val="dk1"/>
              </a:solidFill>
              <a:latin typeface="Raleway"/>
              <a:ea typeface="Raleway"/>
              <a:cs typeface="Raleway"/>
              <a:sym typeface="Raleway"/>
            </a:endParaRPr>
          </a:p>
          <a:p>
            <a:pPr indent="0" lvl="0" marL="0" marR="0" rtl="0" algn="ctr">
              <a:lnSpc>
                <a:spcPct val="114000"/>
              </a:lnSpc>
              <a:spcBef>
                <a:spcPts val="0"/>
              </a:spcBef>
              <a:spcAft>
                <a:spcPts val="0"/>
              </a:spcAft>
              <a:buClr>
                <a:srgbClr val="000000"/>
              </a:buClr>
              <a:buSzPts val="2400"/>
              <a:buFont typeface="Arial"/>
              <a:buNone/>
            </a:pPr>
            <a:r>
              <a:t/>
            </a:r>
            <a:endParaRPr b="0" i="0" sz="2400" u="none" cap="none" strike="noStrike">
              <a:solidFill>
                <a:schemeClr val="dk1"/>
              </a:solidFill>
              <a:latin typeface="Raleway"/>
              <a:ea typeface="Raleway"/>
              <a:cs typeface="Raleway"/>
              <a:sym typeface="Raleway"/>
            </a:endParaRPr>
          </a:p>
        </p:txBody>
      </p:sp>
      <p:pic>
        <p:nvPicPr>
          <p:cNvPr descr="Icon&#10;&#10;Description automatically generated" id="84" name="Google Shape;84;p13"/>
          <p:cNvPicPr preferRelativeResize="0"/>
          <p:nvPr/>
        </p:nvPicPr>
        <p:blipFill rotWithShape="1">
          <a:blip r:embed="rId3">
            <a:alphaModFix/>
          </a:blip>
          <a:srcRect b="0" l="0" r="0" t="0"/>
          <a:stretch/>
        </p:blipFill>
        <p:spPr>
          <a:xfrm>
            <a:off x="12692959" y="4776104"/>
            <a:ext cx="2238418" cy="2238418"/>
          </a:xfrm>
          <a:prstGeom prst="rect">
            <a:avLst/>
          </a:prstGeom>
          <a:noFill/>
          <a:ln>
            <a:noFill/>
          </a:ln>
        </p:spPr>
      </p:pic>
      <p:pic>
        <p:nvPicPr>
          <p:cNvPr descr="Icon&#10;&#10;Description automatically generated" id="85" name="Google Shape;85;p13"/>
          <p:cNvPicPr preferRelativeResize="0"/>
          <p:nvPr/>
        </p:nvPicPr>
        <p:blipFill rotWithShape="1">
          <a:blip r:embed="rId4">
            <a:alphaModFix/>
          </a:blip>
          <a:srcRect b="0" l="0" r="0" t="0"/>
          <a:stretch/>
        </p:blipFill>
        <p:spPr>
          <a:xfrm>
            <a:off x="19816045" y="4821824"/>
            <a:ext cx="2238418" cy="2238418"/>
          </a:xfrm>
          <a:prstGeom prst="rect">
            <a:avLst/>
          </a:prstGeom>
          <a:noFill/>
          <a:ln>
            <a:noFill/>
          </a:ln>
        </p:spPr>
      </p:pic>
      <p:pic>
        <p:nvPicPr>
          <p:cNvPr descr="Icon&#10;&#10;Description automatically generated" id="86" name="Google Shape;86;p13"/>
          <p:cNvPicPr preferRelativeResize="0"/>
          <p:nvPr/>
        </p:nvPicPr>
        <p:blipFill rotWithShape="1">
          <a:blip r:embed="rId5">
            <a:alphaModFix/>
          </a:blip>
          <a:srcRect b="0" l="0" r="0" t="0"/>
          <a:stretch/>
        </p:blipFill>
        <p:spPr>
          <a:xfrm>
            <a:off x="5704757" y="4776325"/>
            <a:ext cx="2238418" cy="2238418"/>
          </a:xfrm>
          <a:prstGeom prst="rect">
            <a:avLst/>
          </a:prstGeom>
          <a:noFill/>
          <a:ln>
            <a:noFill/>
          </a:ln>
        </p:spPr>
      </p:pic>
      <p:pic>
        <p:nvPicPr>
          <p:cNvPr descr="Icon&#10;&#10;Description automatically generated" id="87" name="Google Shape;87;p13"/>
          <p:cNvPicPr preferRelativeResize="0"/>
          <p:nvPr/>
        </p:nvPicPr>
        <p:blipFill rotWithShape="1">
          <a:blip r:embed="rId6">
            <a:alphaModFix/>
          </a:blip>
          <a:srcRect b="0" l="0" r="0" t="0"/>
          <a:stretch/>
        </p:blipFill>
        <p:spPr>
          <a:xfrm>
            <a:off x="2219589" y="4776325"/>
            <a:ext cx="2238418" cy="2238418"/>
          </a:xfrm>
          <a:prstGeom prst="rect">
            <a:avLst/>
          </a:prstGeom>
          <a:noFill/>
          <a:ln>
            <a:noFill/>
          </a:ln>
        </p:spPr>
      </p:pic>
      <p:pic>
        <p:nvPicPr>
          <p:cNvPr descr="Icon&#10;&#10;Description automatically generated" id="88" name="Google Shape;88;p13"/>
          <p:cNvPicPr preferRelativeResize="0"/>
          <p:nvPr/>
        </p:nvPicPr>
        <p:blipFill rotWithShape="1">
          <a:blip r:embed="rId7">
            <a:alphaModFix/>
          </a:blip>
          <a:srcRect b="0" l="0" r="0" t="0"/>
          <a:stretch/>
        </p:blipFill>
        <p:spPr>
          <a:xfrm>
            <a:off x="16330085" y="4776325"/>
            <a:ext cx="2238418" cy="2238418"/>
          </a:xfrm>
          <a:prstGeom prst="rect">
            <a:avLst/>
          </a:prstGeom>
          <a:noFill/>
          <a:ln>
            <a:noFill/>
          </a:ln>
        </p:spPr>
      </p:pic>
      <p:pic>
        <p:nvPicPr>
          <p:cNvPr descr="Shape&#10;&#10;Description automatically generated" id="89" name="Google Shape;89;p13"/>
          <p:cNvPicPr preferRelativeResize="0"/>
          <p:nvPr/>
        </p:nvPicPr>
        <p:blipFill rotWithShape="1">
          <a:blip r:embed="rId8">
            <a:alphaModFix/>
          </a:blip>
          <a:srcRect b="0" l="0" r="0" t="0"/>
          <a:stretch/>
        </p:blipFill>
        <p:spPr>
          <a:xfrm>
            <a:off x="9204896" y="4818470"/>
            <a:ext cx="2238418" cy="2238418"/>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3" name="Shape 93"/>
        <p:cNvGrpSpPr/>
        <p:nvPr/>
      </p:nvGrpSpPr>
      <p:grpSpPr>
        <a:xfrm>
          <a:off x="0" y="0"/>
          <a:ext cx="0" cy="0"/>
          <a:chOff x="0" y="0"/>
          <a:chExt cx="0" cy="0"/>
        </a:xfrm>
      </p:grpSpPr>
      <p:sp>
        <p:nvSpPr>
          <p:cNvPr id="94" name="Google Shape;94;p14"/>
          <p:cNvSpPr txBox="1"/>
          <p:nvPr>
            <p:ph idx="2" type="body"/>
          </p:nvPr>
        </p:nvSpPr>
        <p:spPr>
          <a:xfrm>
            <a:off x="1828800" y="1326863"/>
            <a:ext cx="20743800" cy="843000"/>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rgbClr val="A5A5A5"/>
              </a:buClr>
              <a:buSzPts val="2800"/>
              <a:buNone/>
            </a:pPr>
            <a:r>
              <a:rPr lang="en-US"/>
              <a:t>Save hundreds of thousands of dollars &amp; improve business agility</a:t>
            </a:r>
            <a:endParaRPr/>
          </a:p>
        </p:txBody>
      </p:sp>
      <p:sp>
        <p:nvSpPr>
          <p:cNvPr id="95" name="Google Shape;95;p14"/>
          <p:cNvSpPr txBox="1"/>
          <p:nvPr>
            <p:ph type="title"/>
          </p:nvPr>
        </p:nvSpPr>
        <p:spPr>
          <a:xfrm>
            <a:off x="1828800" y="2203129"/>
            <a:ext cx="20780400" cy="963000"/>
          </a:xfrm>
          <a:prstGeom prst="rect">
            <a:avLst/>
          </a:prstGeom>
          <a:noFill/>
          <a:ln>
            <a:noFill/>
          </a:ln>
        </p:spPr>
        <p:txBody>
          <a:bodyPr anchorCtr="0" anchor="ctr" bIns="0" lIns="0" spcFirstLastPara="1" rIns="0" wrap="square" tIns="0">
            <a:noAutofit/>
          </a:bodyPr>
          <a:lstStyle/>
          <a:p>
            <a:pPr indent="0" lvl="0" marL="0" rtl="0" algn="ctr">
              <a:lnSpc>
                <a:spcPct val="90000"/>
              </a:lnSpc>
              <a:spcBef>
                <a:spcPts val="0"/>
              </a:spcBef>
              <a:spcAft>
                <a:spcPts val="0"/>
              </a:spcAft>
              <a:buClr>
                <a:srgbClr val="00A7E3"/>
              </a:buClr>
              <a:buSzPts val="8000"/>
              <a:buFont typeface="Raleway Black"/>
              <a:buNone/>
            </a:pPr>
            <a:r>
              <a:rPr lang="en-US"/>
              <a:t>What can you do with TriggerMesh?</a:t>
            </a:r>
            <a:endParaRPr/>
          </a:p>
        </p:txBody>
      </p:sp>
      <p:sp>
        <p:nvSpPr>
          <p:cNvPr id="96" name="Google Shape;96;p14"/>
          <p:cNvSpPr txBox="1"/>
          <p:nvPr/>
        </p:nvSpPr>
        <p:spPr>
          <a:xfrm>
            <a:off x="1558661" y="6492185"/>
            <a:ext cx="5809800" cy="400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000"/>
              <a:buFont typeface="Arial"/>
              <a:buNone/>
            </a:pPr>
            <a:r>
              <a:t/>
            </a:r>
            <a:endParaRPr b="0" i="0" sz="2000" u="none" cap="none" strike="noStrike">
              <a:solidFill>
                <a:schemeClr val="dk2"/>
              </a:solidFill>
              <a:latin typeface="Arial"/>
              <a:ea typeface="Arial"/>
              <a:cs typeface="Arial"/>
              <a:sym typeface="Arial"/>
            </a:endParaRPr>
          </a:p>
        </p:txBody>
      </p:sp>
      <p:sp>
        <p:nvSpPr>
          <p:cNvPr id="97" name="Google Shape;97;p14"/>
          <p:cNvSpPr/>
          <p:nvPr/>
        </p:nvSpPr>
        <p:spPr>
          <a:xfrm>
            <a:off x="2458114" y="5963586"/>
            <a:ext cx="5061000" cy="1728900"/>
          </a:xfrm>
          <a:prstGeom prst="rect">
            <a:avLst/>
          </a:prstGeom>
          <a:noFill/>
          <a:ln>
            <a:noFill/>
          </a:ln>
        </p:spPr>
        <p:txBody>
          <a:bodyPr anchorCtr="0" anchor="t" bIns="45700" lIns="91425" spcFirstLastPara="1" rIns="91425" wrap="square" tIns="45700">
            <a:noAutofit/>
          </a:bodyPr>
          <a:lstStyle/>
          <a:p>
            <a:pPr indent="0" lvl="0" marL="0" marR="0" rtl="0" algn="ctr">
              <a:lnSpc>
                <a:spcPct val="114000"/>
              </a:lnSpc>
              <a:spcBef>
                <a:spcPts val="0"/>
              </a:spcBef>
              <a:spcAft>
                <a:spcPts val="0"/>
              </a:spcAft>
              <a:buClr>
                <a:srgbClr val="000000"/>
              </a:buClr>
              <a:buSzPts val="3200"/>
              <a:buFont typeface="Arial"/>
              <a:buNone/>
            </a:pPr>
            <a:r>
              <a:rPr b="1" lang="en-US" sz="2400">
                <a:solidFill>
                  <a:srgbClr val="00A7E3"/>
                </a:solidFill>
                <a:latin typeface="Raleway"/>
                <a:ea typeface="Raleway"/>
                <a:cs typeface="Raleway"/>
                <a:sym typeface="Raleway"/>
              </a:rPr>
              <a:t>Modernize Event Service Buses</a:t>
            </a:r>
            <a:endParaRPr b="0" i="0" sz="2400" u="none" cap="none" strike="noStrike">
              <a:solidFill>
                <a:srgbClr val="00A7E3"/>
              </a:solidFill>
              <a:latin typeface="Raleway"/>
              <a:ea typeface="Raleway"/>
              <a:cs typeface="Raleway"/>
              <a:sym typeface="Raleway"/>
            </a:endParaRPr>
          </a:p>
          <a:p>
            <a:pPr indent="0" lvl="0" marL="0" marR="0" rtl="0" algn="ctr">
              <a:lnSpc>
                <a:spcPct val="114000"/>
              </a:lnSpc>
              <a:spcBef>
                <a:spcPts val="0"/>
              </a:spcBef>
              <a:spcAft>
                <a:spcPts val="0"/>
              </a:spcAft>
              <a:buClr>
                <a:srgbClr val="000000"/>
              </a:buClr>
              <a:buSzPts val="1800"/>
              <a:buFont typeface="Arial"/>
              <a:buNone/>
            </a:pPr>
            <a:r>
              <a:rPr lang="en-US" sz="2400">
                <a:solidFill>
                  <a:schemeClr val="dk1"/>
                </a:solidFill>
                <a:latin typeface="Raleway"/>
                <a:ea typeface="Raleway"/>
                <a:cs typeface="Raleway"/>
                <a:sym typeface="Raleway"/>
              </a:rPr>
              <a:t>Bridge mainframe-centric IBM MQ (or Tibco) to the cloud. </a:t>
            </a:r>
            <a:endParaRPr b="0" i="0" sz="2400" u="none" cap="none" strike="noStrike">
              <a:solidFill>
                <a:schemeClr val="dk1"/>
              </a:solidFill>
              <a:latin typeface="Raleway"/>
              <a:ea typeface="Raleway"/>
              <a:cs typeface="Raleway"/>
              <a:sym typeface="Raleway"/>
            </a:endParaRPr>
          </a:p>
        </p:txBody>
      </p:sp>
      <p:sp>
        <p:nvSpPr>
          <p:cNvPr id="98" name="Google Shape;98;p14"/>
          <p:cNvSpPr/>
          <p:nvPr/>
        </p:nvSpPr>
        <p:spPr>
          <a:xfrm>
            <a:off x="9357063" y="5963586"/>
            <a:ext cx="6000000" cy="1728900"/>
          </a:xfrm>
          <a:prstGeom prst="rect">
            <a:avLst/>
          </a:prstGeom>
          <a:noFill/>
          <a:ln>
            <a:noFill/>
          </a:ln>
        </p:spPr>
        <p:txBody>
          <a:bodyPr anchorCtr="0" anchor="t" bIns="45700" lIns="91425" spcFirstLastPara="1" rIns="91425" wrap="square" tIns="45700">
            <a:noAutofit/>
          </a:bodyPr>
          <a:lstStyle/>
          <a:p>
            <a:pPr indent="0" lvl="0" marL="0" marR="0" rtl="0" algn="ctr">
              <a:lnSpc>
                <a:spcPct val="114000"/>
              </a:lnSpc>
              <a:spcBef>
                <a:spcPts val="0"/>
              </a:spcBef>
              <a:spcAft>
                <a:spcPts val="0"/>
              </a:spcAft>
              <a:buClr>
                <a:srgbClr val="000000"/>
              </a:buClr>
              <a:buSzPts val="3200"/>
              <a:buFont typeface="Arial"/>
              <a:buNone/>
            </a:pPr>
            <a:r>
              <a:rPr b="1" lang="en-US" sz="2400">
                <a:solidFill>
                  <a:srgbClr val="00A7E3"/>
                </a:solidFill>
                <a:latin typeface="Raleway"/>
                <a:ea typeface="Raleway"/>
                <a:cs typeface="Raleway"/>
                <a:sym typeface="Raleway"/>
              </a:rPr>
              <a:t>Reduce Integration Costs </a:t>
            </a:r>
            <a:endParaRPr b="1" sz="2400">
              <a:solidFill>
                <a:srgbClr val="00A7E3"/>
              </a:solidFill>
              <a:latin typeface="Raleway"/>
              <a:ea typeface="Raleway"/>
              <a:cs typeface="Raleway"/>
              <a:sym typeface="Raleway"/>
            </a:endParaRPr>
          </a:p>
          <a:p>
            <a:pPr indent="0" lvl="0" marL="0" marR="0" rtl="0" algn="ctr">
              <a:lnSpc>
                <a:spcPct val="114000"/>
              </a:lnSpc>
              <a:spcBef>
                <a:spcPts val="0"/>
              </a:spcBef>
              <a:spcAft>
                <a:spcPts val="0"/>
              </a:spcAft>
              <a:buClr>
                <a:srgbClr val="000000"/>
              </a:buClr>
              <a:buSzPts val="3200"/>
              <a:buFont typeface="Arial"/>
              <a:buNone/>
            </a:pPr>
            <a:r>
              <a:rPr lang="en-US" sz="2400">
                <a:solidFill>
                  <a:schemeClr val="dk1"/>
                </a:solidFill>
                <a:latin typeface="Raleway"/>
                <a:ea typeface="Raleway"/>
                <a:cs typeface="Raleway"/>
                <a:sym typeface="Raleway"/>
              </a:rPr>
              <a:t>Cap costs of expensive proprietary integration platforms (e.g. Mulesoft).</a:t>
            </a:r>
            <a:endParaRPr b="0" i="0" sz="2400" u="none" cap="none" strike="noStrike">
              <a:solidFill>
                <a:schemeClr val="dk1"/>
              </a:solidFill>
              <a:latin typeface="Raleway"/>
              <a:ea typeface="Raleway"/>
              <a:cs typeface="Raleway"/>
              <a:sym typeface="Raleway"/>
            </a:endParaRPr>
          </a:p>
        </p:txBody>
      </p:sp>
      <p:sp>
        <p:nvSpPr>
          <p:cNvPr id="99" name="Google Shape;99;p14"/>
          <p:cNvSpPr/>
          <p:nvPr/>
        </p:nvSpPr>
        <p:spPr>
          <a:xfrm>
            <a:off x="17144688" y="5963586"/>
            <a:ext cx="4972500" cy="1728900"/>
          </a:xfrm>
          <a:prstGeom prst="rect">
            <a:avLst/>
          </a:prstGeom>
          <a:noFill/>
          <a:ln>
            <a:noFill/>
          </a:ln>
        </p:spPr>
        <p:txBody>
          <a:bodyPr anchorCtr="0" anchor="t" bIns="45700" lIns="91425" spcFirstLastPara="1" rIns="91425" wrap="square" tIns="45700">
            <a:noAutofit/>
          </a:bodyPr>
          <a:lstStyle/>
          <a:p>
            <a:pPr indent="0" lvl="0" marL="0" marR="0" rtl="0" algn="ctr">
              <a:lnSpc>
                <a:spcPct val="114000"/>
              </a:lnSpc>
              <a:spcBef>
                <a:spcPts val="0"/>
              </a:spcBef>
              <a:spcAft>
                <a:spcPts val="0"/>
              </a:spcAft>
              <a:buClr>
                <a:srgbClr val="000000"/>
              </a:buClr>
              <a:buSzPts val="3200"/>
              <a:buFont typeface="Arial"/>
              <a:buNone/>
            </a:pPr>
            <a:r>
              <a:rPr b="1" lang="en-US" sz="2400">
                <a:solidFill>
                  <a:srgbClr val="00A7E3"/>
                </a:solidFill>
                <a:latin typeface="Raleway"/>
                <a:ea typeface="Raleway"/>
                <a:cs typeface="Raleway"/>
                <a:sym typeface="Raleway"/>
              </a:rPr>
              <a:t>Stream Data between Clouds</a:t>
            </a:r>
            <a:endParaRPr b="0" i="0" sz="2400" u="none" cap="none" strike="noStrike">
              <a:solidFill>
                <a:srgbClr val="00A7E3"/>
              </a:solidFill>
              <a:latin typeface="Raleway"/>
              <a:ea typeface="Raleway"/>
              <a:cs typeface="Raleway"/>
              <a:sym typeface="Raleway"/>
            </a:endParaRPr>
          </a:p>
          <a:p>
            <a:pPr indent="0" lvl="0" marL="0" marR="0" rtl="0" algn="ctr">
              <a:lnSpc>
                <a:spcPct val="114000"/>
              </a:lnSpc>
              <a:spcBef>
                <a:spcPts val="0"/>
              </a:spcBef>
              <a:spcAft>
                <a:spcPts val="0"/>
              </a:spcAft>
              <a:buClr>
                <a:srgbClr val="000000"/>
              </a:buClr>
              <a:buSzPts val="1800"/>
              <a:buFont typeface="Arial"/>
              <a:buNone/>
            </a:pPr>
            <a:r>
              <a:rPr b="0" i="0" lang="en-US" sz="2400" u="none" cap="none" strike="noStrike">
                <a:solidFill>
                  <a:schemeClr val="dk1"/>
                </a:solidFill>
                <a:latin typeface="Raleway"/>
                <a:ea typeface="Raleway"/>
                <a:cs typeface="Raleway"/>
                <a:sym typeface="Raleway"/>
              </a:rPr>
              <a:t>Stream cloud metrics from Oracle Cloud Infrastructure to Datadog.</a:t>
            </a:r>
            <a:endParaRPr b="0" i="0" sz="2400" u="none" cap="none" strike="noStrike">
              <a:solidFill>
                <a:schemeClr val="dk1"/>
              </a:solidFill>
              <a:latin typeface="Raleway"/>
              <a:ea typeface="Raleway"/>
              <a:cs typeface="Raleway"/>
              <a:sym typeface="Raleway"/>
            </a:endParaRPr>
          </a:p>
        </p:txBody>
      </p:sp>
      <p:sp>
        <p:nvSpPr>
          <p:cNvPr id="100" name="Google Shape;100;p14"/>
          <p:cNvSpPr/>
          <p:nvPr/>
        </p:nvSpPr>
        <p:spPr>
          <a:xfrm>
            <a:off x="16419138" y="9936000"/>
            <a:ext cx="6423600" cy="1300500"/>
          </a:xfrm>
          <a:prstGeom prst="rect">
            <a:avLst/>
          </a:prstGeom>
          <a:noFill/>
          <a:ln>
            <a:noFill/>
          </a:ln>
        </p:spPr>
        <p:txBody>
          <a:bodyPr anchorCtr="0" anchor="b" bIns="45700" lIns="91425" spcFirstLastPara="1" rIns="91425" wrap="square" tIns="45700">
            <a:noAutofit/>
          </a:bodyPr>
          <a:lstStyle/>
          <a:p>
            <a:pPr indent="0" lvl="0" marL="0" marR="0" rtl="0" algn="ctr">
              <a:lnSpc>
                <a:spcPct val="114000"/>
              </a:lnSpc>
              <a:spcBef>
                <a:spcPts val="0"/>
              </a:spcBef>
              <a:spcAft>
                <a:spcPts val="0"/>
              </a:spcAft>
              <a:buClr>
                <a:srgbClr val="000000"/>
              </a:buClr>
              <a:buSzPts val="3200"/>
              <a:buFont typeface="Arial"/>
              <a:buNone/>
            </a:pPr>
            <a:r>
              <a:rPr b="1" lang="en-US" sz="2400">
                <a:solidFill>
                  <a:srgbClr val="00A7E3"/>
                </a:solidFill>
                <a:latin typeface="Raleway"/>
                <a:ea typeface="Raleway"/>
                <a:cs typeface="Raleway"/>
                <a:sym typeface="Raleway"/>
              </a:rPr>
              <a:t>Run Serverless On-premises</a:t>
            </a:r>
            <a:endParaRPr b="0" i="0" sz="2400" u="none" cap="none" strike="noStrike">
              <a:solidFill>
                <a:srgbClr val="00A7E3"/>
              </a:solidFill>
              <a:latin typeface="Raleway"/>
              <a:ea typeface="Raleway"/>
              <a:cs typeface="Raleway"/>
              <a:sym typeface="Raleway"/>
            </a:endParaRPr>
          </a:p>
          <a:p>
            <a:pPr indent="0" lvl="0" marL="0" marR="0" rtl="0" algn="ctr">
              <a:lnSpc>
                <a:spcPct val="114000"/>
              </a:lnSpc>
              <a:spcBef>
                <a:spcPts val="0"/>
              </a:spcBef>
              <a:spcAft>
                <a:spcPts val="0"/>
              </a:spcAft>
              <a:buClr>
                <a:srgbClr val="000000"/>
              </a:buClr>
              <a:buSzPts val="1800"/>
              <a:buFont typeface="Arial"/>
              <a:buNone/>
            </a:pPr>
            <a:r>
              <a:rPr lang="en-US" sz="2400">
                <a:solidFill>
                  <a:schemeClr val="dk1"/>
                </a:solidFill>
                <a:latin typeface="Raleway"/>
                <a:ea typeface="Raleway"/>
                <a:cs typeface="Raleway"/>
                <a:sym typeface="Raleway"/>
              </a:rPr>
              <a:t>Create a function-as-a-service environment on prem similar to AWS Lambda.</a:t>
            </a:r>
            <a:endParaRPr b="0" i="0" sz="2400" u="none" cap="none" strike="noStrike">
              <a:solidFill>
                <a:schemeClr val="dk1"/>
              </a:solidFill>
              <a:latin typeface="Raleway"/>
              <a:ea typeface="Raleway"/>
              <a:cs typeface="Raleway"/>
              <a:sym typeface="Raleway"/>
            </a:endParaRPr>
          </a:p>
        </p:txBody>
      </p:sp>
      <p:sp>
        <p:nvSpPr>
          <p:cNvPr id="101" name="Google Shape;101;p14"/>
          <p:cNvSpPr/>
          <p:nvPr/>
        </p:nvSpPr>
        <p:spPr>
          <a:xfrm>
            <a:off x="1359600" y="9953350"/>
            <a:ext cx="6935400" cy="1300500"/>
          </a:xfrm>
          <a:prstGeom prst="rect">
            <a:avLst/>
          </a:prstGeom>
          <a:noFill/>
          <a:ln>
            <a:noFill/>
          </a:ln>
        </p:spPr>
        <p:txBody>
          <a:bodyPr anchorCtr="0" anchor="b" bIns="45700" lIns="91425" spcFirstLastPara="1" rIns="91425" wrap="square" tIns="45700">
            <a:noAutofit/>
          </a:bodyPr>
          <a:lstStyle/>
          <a:p>
            <a:pPr indent="0" lvl="0" marL="0" marR="0" rtl="0" algn="l">
              <a:lnSpc>
                <a:spcPct val="115000"/>
              </a:lnSpc>
              <a:spcBef>
                <a:spcPts val="0"/>
              </a:spcBef>
              <a:spcAft>
                <a:spcPts val="0"/>
              </a:spcAft>
              <a:buClr>
                <a:srgbClr val="000000"/>
              </a:buClr>
              <a:buSzPts val="3200"/>
              <a:buFont typeface="Arial"/>
              <a:buNone/>
            </a:pPr>
            <a:r>
              <a:rPr b="1" lang="en-US" sz="2400">
                <a:solidFill>
                  <a:srgbClr val="00A7E3"/>
                </a:solidFill>
                <a:latin typeface="Raleway"/>
                <a:ea typeface="Raleway"/>
                <a:cs typeface="Raleway"/>
                <a:sym typeface="Raleway"/>
              </a:rPr>
              <a:t>Improve Operations, Normalize Security Data </a:t>
            </a:r>
            <a:endParaRPr b="0" i="0" sz="2400" u="none" cap="none" strike="noStrike">
              <a:solidFill>
                <a:srgbClr val="00A7E3"/>
              </a:solidFill>
              <a:latin typeface="Raleway"/>
              <a:ea typeface="Raleway"/>
              <a:cs typeface="Raleway"/>
              <a:sym typeface="Raleway"/>
            </a:endParaRPr>
          </a:p>
          <a:p>
            <a:pPr indent="0" lvl="0" marL="0" marR="0" rtl="0" algn="ctr">
              <a:lnSpc>
                <a:spcPct val="115000"/>
              </a:lnSpc>
              <a:spcBef>
                <a:spcPts val="0"/>
              </a:spcBef>
              <a:spcAft>
                <a:spcPts val="0"/>
              </a:spcAft>
              <a:buClr>
                <a:srgbClr val="000000"/>
              </a:buClr>
              <a:buSzPts val="1800"/>
              <a:buFont typeface="Arial"/>
              <a:buNone/>
            </a:pPr>
            <a:r>
              <a:rPr lang="en-US" sz="2400">
                <a:solidFill>
                  <a:schemeClr val="dk1"/>
                </a:solidFill>
                <a:latin typeface="Raleway"/>
                <a:ea typeface="Raleway"/>
                <a:cs typeface="Raleway"/>
                <a:sym typeface="Raleway"/>
              </a:rPr>
              <a:t>Create an Event-Mesh that speeds reaction to changing security conditions. </a:t>
            </a:r>
            <a:endParaRPr b="0" i="0" sz="2400" u="none" cap="none" strike="noStrike">
              <a:solidFill>
                <a:schemeClr val="dk1"/>
              </a:solidFill>
              <a:latin typeface="Raleway"/>
              <a:ea typeface="Raleway"/>
              <a:cs typeface="Raleway"/>
              <a:sym typeface="Raleway"/>
            </a:endParaRPr>
          </a:p>
        </p:txBody>
      </p:sp>
      <p:sp>
        <p:nvSpPr>
          <p:cNvPr id="102" name="Google Shape;102;p14"/>
          <p:cNvSpPr/>
          <p:nvPr/>
        </p:nvSpPr>
        <p:spPr>
          <a:xfrm>
            <a:off x="8819913" y="9936000"/>
            <a:ext cx="7074300" cy="1674000"/>
          </a:xfrm>
          <a:prstGeom prst="rect">
            <a:avLst/>
          </a:prstGeom>
          <a:noFill/>
          <a:ln>
            <a:noFill/>
          </a:ln>
        </p:spPr>
        <p:txBody>
          <a:bodyPr anchorCtr="0" anchor="b" bIns="45700" lIns="91425" spcFirstLastPara="1" rIns="91425" wrap="square" tIns="45700">
            <a:noAutofit/>
          </a:bodyPr>
          <a:lstStyle/>
          <a:p>
            <a:pPr indent="0" lvl="0" marL="0" marR="0" rtl="0" algn="ctr">
              <a:lnSpc>
                <a:spcPct val="115000"/>
              </a:lnSpc>
              <a:spcBef>
                <a:spcPts val="0"/>
              </a:spcBef>
              <a:spcAft>
                <a:spcPts val="0"/>
              </a:spcAft>
              <a:buClr>
                <a:srgbClr val="000000"/>
              </a:buClr>
              <a:buSzPts val="3200"/>
              <a:buFont typeface="Arial"/>
              <a:buNone/>
            </a:pPr>
            <a:r>
              <a:rPr b="1" lang="en-US" sz="2400">
                <a:solidFill>
                  <a:srgbClr val="00A7E3"/>
                </a:solidFill>
                <a:latin typeface="Raleway"/>
                <a:ea typeface="Raleway"/>
                <a:cs typeface="Raleway"/>
                <a:sym typeface="Raleway"/>
              </a:rPr>
              <a:t>Create Real-Time Alerts</a:t>
            </a:r>
            <a:endParaRPr b="0" i="0" sz="2400" u="none" cap="none" strike="noStrike">
              <a:solidFill>
                <a:srgbClr val="00A7E3"/>
              </a:solidFill>
              <a:latin typeface="Raleway"/>
              <a:ea typeface="Raleway"/>
              <a:cs typeface="Raleway"/>
              <a:sym typeface="Raleway"/>
            </a:endParaRPr>
          </a:p>
          <a:p>
            <a:pPr indent="0" lvl="0" marL="0" marR="0" rtl="0" algn="ctr">
              <a:lnSpc>
                <a:spcPct val="115000"/>
              </a:lnSpc>
              <a:spcBef>
                <a:spcPts val="0"/>
              </a:spcBef>
              <a:spcAft>
                <a:spcPts val="0"/>
              </a:spcAft>
              <a:buClr>
                <a:srgbClr val="000000"/>
              </a:buClr>
              <a:buSzPts val="1800"/>
              <a:buFont typeface="Arial"/>
              <a:buNone/>
            </a:pPr>
            <a:r>
              <a:rPr lang="en-US" sz="2400">
                <a:solidFill>
                  <a:schemeClr val="dk1"/>
                </a:solidFill>
                <a:latin typeface="Raleway"/>
                <a:ea typeface="Raleway"/>
                <a:cs typeface="Raleway"/>
                <a:sym typeface="Raleway"/>
              </a:rPr>
              <a:t>Send</a:t>
            </a:r>
            <a:r>
              <a:rPr lang="en-US" sz="2400">
                <a:solidFill>
                  <a:schemeClr val="dk1"/>
                </a:solidFill>
                <a:latin typeface="Raleway"/>
                <a:ea typeface="Raleway"/>
                <a:cs typeface="Raleway"/>
                <a:sym typeface="Raleway"/>
              </a:rPr>
              <a:t> real-time alerts for shipping of ATM and credit card replacements </a:t>
            </a:r>
            <a:br>
              <a:rPr b="0" i="0" lang="en-US" sz="2400" u="none" cap="none" strike="noStrike">
                <a:solidFill>
                  <a:schemeClr val="dk1"/>
                </a:solidFill>
                <a:latin typeface="Raleway"/>
                <a:ea typeface="Raleway"/>
                <a:cs typeface="Raleway"/>
                <a:sym typeface="Raleway"/>
              </a:rPr>
            </a:br>
            <a:endParaRPr b="0" i="0" sz="2400" u="none" cap="none" strike="noStrike">
              <a:solidFill>
                <a:schemeClr val="dk1"/>
              </a:solidFill>
              <a:latin typeface="Raleway"/>
              <a:ea typeface="Raleway"/>
              <a:cs typeface="Raleway"/>
              <a:sym typeface="Raleway"/>
            </a:endParaRPr>
          </a:p>
        </p:txBody>
      </p:sp>
      <p:pic>
        <p:nvPicPr>
          <p:cNvPr descr="Diagram&#10;&#10;Description automatically generated" id="103" name="Google Shape;103;p14"/>
          <p:cNvPicPr preferRelativeResize="0"/>
          <p:nvPr/>
        </p:nvPicPr>
        <p:blipFill rotWithShape="1">
          <a:blip r:embed="rId4">
            <a:alphaModFix/>
          </a:blip>
          <a:srcRect b="0" l="0" r="0" t="0"/>
          <a:stretch/>
        </p:blipFill>
        <p:spPr>
          <a:xfrm>
            <a:off x="16726818" y="4013613"/>
            <a:ext cx="5808238" cy="1528484"/>
          </a:xfrm>
          <a:prstGeom prst="rect">
            <a:avLst/>
          </a:prstGeom>
          <a:noFill/>
          <a:ln>
            <a:noFill/>
          </a:ln>
        </p:spPr>
      </p:pic>
      <p:pic>
        <p:nvPicPr>
          <p:cNvPr descr="Diagram&#10;&#10;Description automatically generated" id="104" name="Google Shape;104;p14"/>
          <p:cNvPicPr preferRelativeResize="0"/>
          <p:nvPr/>
        </p:nvPicPr>
        <p:blipFill rotWithShape="1">
          <a:blip r:embed="rId5">
            <a:alphaModFix/>
          </a:blip>
          <a:srcRect b="0" l="0" r="0" t="0"/>
          <a:stretch/>
        </p:blipFill>
        <p:spPr>
          <a:xfrm>
            <a:off x="16726818" y="8119103"/>
            <a:ext cx="5808238" cy="1528484"/>
          </a:xfrm>
          <a:prstGeom prst="rect">
            <a:avLst/>
          </a:prstGeom>
          <a:noFill/>
          <a:ln>
            <a:noFill/>
          </a:ln>
        </p:spPr>
      </p:pic>
      <p:cxnSp>
        <p:nvCxnSpPr>
          <p:cNvPr id="105" name="Google Shape;105;p14"/>
          <p:cNvCxnSpPr/>
          <p:nvPr/>
        </p:nvCxnSpPr>
        <p:spPr>
          <a:xfrm>
            <a:off x="8598392" y="4248216"/>
            <a:ext cx="0" cy="7626900"/>
          </a:xfrm>
          <a:prstGeom prst="straightConnector1">
            <a:avLst/>
          </a:prstGeom>
          <a:noFill/>
          <a:ln cap="flat" cmpd="sng" w="19050">
            <a:solidFill>
              <a:srgbClr val="00A7E3"/>
            </a:solidFill>
            <a:prstDash val="solid"/>
            <a:miter lim="800000"/>
            <a:headEnd len="sm" w="sm" type="none"/>
            <a:tailEnd len="sm" w="sm" type="none"/>
          </a:ln>
        </p:spPr>
      </p:cxnSp>
      <p:cxnSp>
        <p:nvCxnSpPr>
          <p:cNvPr id="106" name="Google Shape;106;p14"/>
          <p:cNvCxnSpPr/>
          <p:nvPr/>
        </p:nvCxnSpPr>
        <p:spPr>
          <a:xfrm>
            <a:off x="16085209" y="4248216"/>
            <a:ext cx="0" cy="7626900"/>
          </a:xfrm>
          <a:prstGeom prst="straightConnector1">
            <a:avLst/>
          </a:prstGeom>
          <a:noFill/>
          <a:ln cap="flat" cmpd="sng" w="19050">
            <a:solidFill>
              <a:srgbClr val="00A7E3"/>
            </a:solidFill>
            <a:prstDash val="solid"/>
            <a:miter lim="800000"/>
            <a:headEnd len="sm" w="sm" type="none"/>
            <a:tailEnd len="sm" w="sm" type="none"/>
          </a:ln>
        </p:spPr>
      </p:cxnSp>
      <p:pic>
        <p:nvPicPr>
          <p:cNvPr id="107" name="Google Shape;107;p14"/>
          <p:cNvPicPr preferRelativeResize="0"/>
          <p:nvPr/>
        </p:nvPicPr>
        <p:blipFill>
          <a:blip r:embed="rId6">
            <a:alphaModFix/>
          </a:blip>
          <a:stretch>
            <a:fillRect/>
          </a:stretch>
        </p:blipFill>
        <p:spPr>
          <a:xfrm>
            <a:off x="1881638" y="4216612"/>
            <a:ext cx="1294875" cy="1122500"/>
          </a:xfrm>
          <a:prstGeom prst="rect">
            <a:avLst/>
          </a:prstGeom>
          <a:noFill/>
          <a:ln>
            <a:noFill/>
          </a:ln>
        </p:spPr>
      </p:pic>
      <p:pic>
        <p:nvPicPr>
          <p:cNvPr id="108" name="Google Shape;108;p14"/>
          <p:cNvPicPr preferRelativeResize="0"/>
          <p:nvPr/>
        </p:nvPicPr>
        <p:blipFill rotWithShape="1">
          <a:blip r:embed="rId7">
            <a:alphaModFix/>
          </a:blip>
          <a:srcRect b="16341" l="17110" r="19353" t="22842"/>
          <a:stretch/>
        </p:blipFill>
        <p:spPr>
          <a:xfrm>
            <a:off x="6448969" y="4296362"/>
            <a:ext cx="1646620" cy="963000"/>
          </a:xfrm>
          <a:prstGeom prst="rect">
            <a:avLst/>
          </a:prstGeom>
          <a:noFill/>
          <a:ln>
            <a:noFill/>
          </a:ln>
        </p:spPr>
      </p:pic>
      <p:pic>
        <p:nvPicPr>
          <p:cNvPr descr="Diagram&#10;&#10;Description automatically generated" id="109" name="Google Shape;109;p14"/>
          <p:cNvPicPr preferRelativeResize="0"/>
          <p:nvPr/>
        </p:nvPicPr>
        <p:blipFill rotWithShape="1">
          <a:blip r:embed="rId5">
            <a:alphaModFix/>
          </a:blip>
          <a:srcRect b="0" l="16949" r="24785" t="0"/>
          <a:stretch/>
        </p:blipFill>
        <p:spPr>
          <a:xfrm>
            <a:off x="3187826" y="4013613"/>
            <a:ext cx="3384024" cy="1528500"/>
          </a:xfrm>
          <a:prstGeom prst="rect">
            <a:avLst/>
          </a:prstGeom>
          <a:noFill/>
          <a:ln>
            <a:noFill/>
          </a:ln>
        </p:spPr>
      </p:pic>
      <p:pic>
        <p:nvPicPr>
          <p:cNvPr descr="Diagram&#10;&#10;Description automatically generated" id="110" name="Google Shape;110;p14"/>
          <p:cNvPicPr preferRelativeResize="0"/>
          <p:nvPr/>
        </p:nvPicPr>
        <p:blipFill rotWithShape="1">
          <a:blip r:embed="rId5">
            <a:alphaModFix/>
          </a:blip>
          <a:srcRect b="0" l="16949" r="24785" t="0"/>
          <a:stretch/>
        </p:blipFill>
        <p:spPr>
          <a:xfrm>
            <a:off x="3176458" y="8154953"/>
            <a:ext cx="3384024" cy="1528500"/>
          </a:xfrm>
          <a:prstGeom prst="rect">
            <a:avLst/>
          </a:prstGeom>
          <a:noFill/>
          <a:ln>
            <a:noFill/>
          </a:ln>
        </p:spPr>
      </p:pic>
      <p:grpSp>
        <p:nvGrpSpPr>
          <p:cNvPr id="111" name="Google Shape;111;p14"/>
          <p:cNvGrpSpPr/>
          <p:nvPr/>
        </p:nvGrpSpPr>
        <p:grpSpPr>
          <a:xfrm>
            <a:off x="9422575" y="4013613"/>
            <a:ext cx="5868975" cy="1528500"/>
            <a:chOff x="9218950" y="3587588"/>
            <a:chExt cx="5868975" cy="1528500"/>
          </a:xfrm>
        </p:grpSpPr>
        <p:pic>
          <p:nvPicPr>
            <p:cNvPr id="112" name="Google Shape;112;p14"/>
            <p:cNvPicPr preferRelativeResize="0"/>
            <p:nvPr/>
          </p:nvPicPr>
          <p:blipFill rotWithShape="1">
            <a:blip r:embed="rId8">
              <a:alphaModFix/>
            </a:blip>
            <a:srcRect b="35954" l="18664" r="21591" t="19612"/>
            <a:stretch/>
          </p:blipFill>
          <p:spPr>
            <a:xfrm>
              <a:off x="9218950" y="3870338"/>
              <a:ext cx="1294875" cy="963000"/>
            </a:xfrm>
            <a:prstGeom prst="rect">
              <a:avLst/>
            </a:prstGeom>
            <a:noFill/>
            <a:ln>
              <a:noFill/>
            </a:ln>
          </p:spPr>
        </p:pic>
        <p:pic>
          <p:nvPicPr>
            <p:cNvPr id="113" name="Google Shape;113;p14"/>
            <p:cNvPicPr preferRelativeResize="0"/>
            <p:nvPr/>
          </p:nvPicPr>
          <p:blipFill>
            <a:blip r:embed="rId9">
              <a:alphaModFix/>
            </a:blip>
            <a:stretch>
              <a:fillRect/>
            </a:stretch>
          </p:blipFill>
          <p:spPr>
            <a:xfrm>
              <a:off x="13965425" y="3790587"/>
              <a:ext cx="1122500" cy="1122500"/>
            </a:xfrm>
            <a:prstGeom prst="rect">
              <a:avLst/>
            </a:prstGeom>
            <a:noFill/>
            <a:ln>
              <a:noFill/>
            </a:ln>
          </p:spPr>
        </p:pic>
        <p:pic>
          <p:nvPicPr>
            <p:cNvPr descr="Diagram&#10;&#10;Description automatically generated" id="114" name="Google Shape;114;p14"/>
            <p:cNvPicPr preferRelativeResize="0"/>
            <p:nvPr/>
          </p:nvPicPr>
          <p:blipFill rotWithShape="1">
            <a:blip r:embed="rId5">
              <a:alphaModFix/>
            </a:blip>
            <a:srcRect b="0" l="16949" r="24785" t="0"/>
            <a:stretch/>
          </p:blipFill>
          <p:spPr>
            <a:xfrm>
              <a:off x="10446263" y="3587588"/>
              <a:ext cx="3384024" cy="1528500"/>
            </a:xfrm>
            <a:prstGeom prst="rect">
              <a:avLst/>
            </a:prstGeom>
            <a:noFill/>
            <a:ln>
              <a:noFill/>
            </a:ln>
          </p:spPr>
        </p:pic>
      </p:grpSp>
      <p:pic>
        <p:nvPicPr>
          <p:cNvPr descr="Diagram&#10;&#10;Description automatically generated" id="115" name="Google Shape;115;p14"/>
          <p:cNvPicPr preferRelativeResize="0"/>
          <p:nvPr/>
        </p:nvPicPr>
        <p:blipFill rotWithShape="1">
          <a:blip r:embed="rId5">
            <a:alphaModFix/>
          </a:blip>
          <a:srcRect b="0" l="16949" r="24785" t="0"/>
          <a:stretch/>
        </p:blipFill>
        <p:spPr>
          <a:xfrm>
            <a:off x="10665047" y="8191875"/>
            <a:ext cx="3384024" cy="1528500"/>
          </a:xfrm>
          <a:prstGeom prst="rect">
            <a:avLst/>
          </a:prstGeom>
          <a:noFill/>
          <a:ln>
            <a:noFill/>
          </a:ln>
        </p:spPr>
      </p:pic>
      <p:pic>
        <p:nvPicPr>
          <p:cNvPr id="116" name="Google Shape;116;p14"/>
          <p:cNvPicPr preferRelativeResize="0"/>
          <p:nvPr/>
        </p:nvPicPr>
        <p:blipFill rotWithShape="1">
          <a:blip r:embed="rId7">
            <a:alphaModFix/>
          </a:blip>
          <a:srcRect b="16341" l="17110" r="19353" t="22842"/>
          <a:stretch/>
        </p:blipFill>
        <p:spPr>
          <a:xfrm>
            <a:off x="1342373" y="8045428"/>
            <a:ext cx="1290700" cy="754863"/>
          </a:xfrm>
          <a:prstGeom prst="rect">
            <a:avLst/>
          </a:prstGeom>
          <a:noFill/>
          <a:ln>
            <a:noFill/>
          </a:ln>
        </p:spPr>
      </p:pic>
      <p:pic>
        <p:nvPicPr>
          <p:cNvPr id="117" name="Google Shape;117;p14"/>
          <p:cNvPicPr preferRelativeResize="0"/>
          <p:nvPr/>
        </p:nvPicPr>
        <p:blipFill>
          <a:blip r:embed="rId10">
            <a:alphaModFix/>
          </a:blip>
          <a:stretch>
            <a:fillRect/>
          </a:stretch>
        </p:blipFill>
        <p:spPr>
          <a:xfrm>
            <a:off x="1038674" y="8800300"/>
            <a:ext cx="842981" cy="843000"/>
          </a:xfrm>
          <a:prstGeom prst="rect">
            <a:avLst/>
          </a:prstGeom>
          <a:noFill/>
          <a:ln>
            <a:noFill/>
          </a:ln>
        </p:spPr>
      </p:pic>
      <p:pic>
        <p:nvPicPr>
          <p:cNvPr id="118" name="Google Shape;118;p14"/>
          <p:cNvPicPr preferRelativeResize="0"/>
          <p:nvPr/>
        </p:nvPicPr>
        <p:blipFill>
          <a:blip r:embed="rId11">
            <a:alphaModFix/>
          </a:blip>
          <a:stretch>
            <a:fillRect/>
          </a:stretch>
        </p:blipFill>
        <p:spPr>
          <a:xfrm>
            <a:off x="2151602" y="8844360"/>
            <a:ext cx="754898" cy="754875"/>
          </a:xfrm>
          <a:prstGeom prst="rect">
            <a:avLst/>
          </a:prstGeom>
          <a:noFill/>
          <a:ln>
            <a:noFill/>
          </a:ln>
        </p:spPr>
      </p:pic>
      <p:pic>
        <p:nvPicPr>
          <p:cNvPr id="119" name="Google Shape;119;p14"/>
          <p:cNvPicPr preferRelativeResize="0"/>
          <p:nvPr/>
        </p:nvPicPr>
        <p:blipFill>
          <a:blip r:embed="rId12">
            <a:alphaModFix/>
          </a:blip>
          <a:stretch>
            <a:fillRect/>
          </a:stretch>
        </p:blipFill>
        <p:spPr>
          <a:xfrm>
            <a:off x="6502950" y="8640725"/>
            <a:ext cx="1646625" cy="485237"/>
          </a:xfrm>
          <a:prstGeom prst="rect">
            <a:avLst/>
          </a:prstGeom>
          <a:noFill/>
          <a:ln>
            <a:noFill/>
          </a:ln>
        </p:spPr>
      </p:pic>
      <p:pic>
        <p:nvPicPr>
          <p:cNvPr id="120" name="Google Shape;120;p14"/>
          <p:cNvPicPr preferRelativeResize="0"/>
          <p:nvPr/>
        </p:nvPicPr>
        <p:blipFill>
          <a:blip r:embed="rId13">
            <a:alphaModFix/>
          </a:blip>
          <a:stretch>
            <a:fillRect/>
          </a:stretch>
        </p:blipFill>
        <p:spPr>
          <a:xfrm>
            <a:off x="9422575" y="8394850"/>
            <a:ext cx="1122482" cy="1122525"/>
          </a:xfrm>
          <a:prstGeom prst="rect">
            <a:avLst/>
          </a:prstGeom>
          <a:noFill/>
          <a:ln>
            <a:noFill/>
          </a:ln>
        </p:spPr>
      </p:pic>
      <p:pic>
        <p:nvPicPr>
          <p:cNvPr id="121" name="Google Shape;121;p14"/>
          <p:cNvPicPr preferRelativeResize="0"/>
          <p:nvPr/>
        </p:nvPicPr>
        <p:blipFill>
          <a:blip r:embed="rId14">
            <a:alphaModFix/>
          </a:blip>
          <a:stretch>
            <a:fillRect/>
          </a:stretch>
        </p:blipFill>
        <p:spPr>
          <a:xfrm>
            <a:off x="14169075" y="8457538"/>
            <a:ext cx="1646625" cy="86579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15"/>
          <p:cNvSpPr txBox="1"/>
          <p:nvPr>
            <p:ph type="title"/>
          </p:nvPr>
        </p:nvSpPr>
        <p:spPr>
          <a:xfrm>
            <a:off x="1849425" y="1353654"/>
            <a:ext cx="20780400" cy="963000"/>
          </a:xfrm>
          <a:prstGeom prst="rect">
            <a:avLst/>
          </a:prstGeom>
          <a:noFill/>
          <a:ln>
            <a:noFill/>
          </a:ln>
        </p:spPr>
        <p:txBody>
          <a:bodyPr anchorCtr="0" anchor="ctr" bIns="0" lIns="0" spcFirstLastPara="1" rIns="0" wrap="square" tIns="0">
            <a:noAutofit/>
          </a:bodyPr>
          <a:lstStyle/>
          <a:p>
            <a:pPr indent="0" lvl="0" marL="0" rtl="0" algn="ctr">
              <a:lnSpc>
                <a:spcPct val="90000"/>
              </a:lnSpc>
              <a:spcBef>
                <a:spcPts val="0"/>
              </a:spcBef>
              <a:spcAft>
                <a:spcPts val="0"/>
              </a:spcAft>
              <a:buClr>
                <a:srgbClr val="00A7E3"/>
              </a:buClr>
              <a:buSzPts val="8000"/>
              <a:buFont typeface="Raleway Black"/>
              <a:buNone/>
            </a:pPr>
            <a:r>
              <a:rPr lang="en-US"/>
              <a:t>How Does Triggermesh Work</a:t>
            </a:r>
            <a:endParaRPr/>
          </a:p>
        </p:txBody>
      </p:sp>
      <p:sp>
        <p:nvSpPr>
          <p:cNvPr id="127" name="Google Shape;127;p15"/>
          <p:cNvSpPr txBox="1"/>
          <p:nvPr/>
        </p:nvSpPr>
        <p:spPr>
          <a:xfrm>
            <a:off x="3172175" y="3328463"/>
            <a:ext cx="22759200" cy="769500"/>
          </a:xfrm>
          <a:prstGeom prst="rect">
            <a:avLst/>
          </a:prstGeom>
          <a:noFill/>
          <a:ln>
            <a:noFill/>
          </a:ln>
        </p:spPr>
        <p:txBody>
          <a:bodyPr anchorCtr="0" anchor="t" bIns="91425" lIns="91425" spcFirstLastPara="1" rIns="91425" wrap="square" tIns="91425">
            <a:spAutoFit/>
          </a:bodyPr>
          <a:lstStyle/>
          <a:p>
            <a:pPr indent="0" lvl="0" marL="457200" rtl="0" algn="l">
              <a:lnSpc>
                <a:spcPct val="150000"/>
              </a:lnSpc>
              <a:spcBef>
                <a:spcPts val="1000"/>
              </a:spcBef>
              <a:spcAft>
                <a:spcPts val="0"/>
              </a:spcAft>
              <a:buNone/>
            </a:pPr>
            <a:r>
              <a:rPr lang="en-US" sz="3800">
                <a:solidFill>
                  <a:srgbClr val="424242"/>
                </a:solidFill>
                <a:latin typeface="Raleway Medium"/>
                <a:ea typeface="Raleway Medium"/>
                <a:cs typeface="Raleway Medium"/>
                <a:sym typeface="Raleway Medium"/>
              </a:rPr>
              <a:t>The basic building blocks for a Triggermesh integration, or Bridge, are :</a:t>
            </a:r>
            <a:endParaRPr sz="3800">
              <a:solidFill>
                <a:srgbClr val="424242"/>
              </a:solidFill>
              <a:latin typeface="Raleway Medium"/>
              <a:ea typeface="Raleway Medium"/>
              <a:cs typeface="Raleway Medium"/>
              <a:sym typeface="Raleway Medium"/>
            </a:endParaRPr>
          </a:p>
        </p:txBody>
      </p:sp>
      <p:sp>
        <p:nvSpPr>
          <p:cNvPr id="128" name="Google Shape;128;p15"/>
          <p:cNvSpPr txBox="1"/>
          <p:nvPr/>
        </p:nvSpPr>
        <p:spPr>
          <a:xfrm>
            <a:off x="9183375" y="3328475"/>
            <a:ext cx="6112500" cy="11185200"/>
          </a:xfrm>
          <a:prstGeom prst="rect">
            <a:avLst/>
          </a:prstGeom>
          <a:noFill/>
          <a:ln>
            <a:noFill/>
          </a:ln>
        </p:spPr>
        <p:txBody>
          <a:bodyPr anchorCtr="0" anchor="t" bIns="91425" lIns="91425" spcFirstLastPara="1" rIns="91425" wrap="square" tIns="91425">
            <a:spAutoFit/>
          </a:bodyPr>
          <a:lstStyle/>
          <a:p>
            <a:pPr indent="0" lvl="0" marL="457200" rtl="0" algn="l">
              <a:lnSpc>
                <a:spcPct val="150000"/>
              </a:lnSpc>
              <a:spcBef>
                <a:spcPts val="1000"/>
              </a:spcBef>
              <a:spcAft>
                <a:spcPts val="0"/>
              </a:spcAft>
              <a:buNone/>
            </a:pPr>
            <a:r>
              <a:t/>
            </a:r>
            <a:endParaRPr b="1" sz="3800">
              <a:solidFill>
                <a:srgbClr val="424242"/>
              </a:solidFill>
              <a:latin typeface="Raleway"/>
              <a:ea typeface="Raleway"/>
              <a:cs typeface="Raleway"/>
              <a:sym typeface="Raleway"/>
            </a:endParaRPr>
          </a:p>
          <a:p>
            <a:pPr indent="-469900" lvl="0" marL="457200" rtl="0" algn="l">
              <a:lnSpc>
                <a:spcPct val="150000"/>
              </a:lnSpc>
              <a:spcBef>
                <a:spcPts val="1000"/>
              </a:spcBef>
              <a:spcAft>
                <a:spcPts val="0"/>
              </a:spcAft>
              <a:buClr>
                <a:srgbClr val="424242"/>
              </a:buClr>
              <a:buSzPts val="3800"/>
              <a:buFont typeface="Raleway"/>
              <a:buChar char="-"/>
            </a:pPr>
            <a:r>
              <a:rPr b="1" lang="en-US" sz="3800">
                <a:solidFill>
                  <a:srgbClr val="424242"/>
                </a:solidFill>
                <a:latin typeface="Raleway"/>
                <a:ea typeface="Raleway"/>
                <a:cs typeface="Raleway"/>
                <a:sym typeface="Raleway"/>
              </a:rPr>
              <a:t>Sources</a:t>
            </a:r>
            <a:endParaRPr b="1" sz="3800">
              <a:solidFill>
                <a:srgbClr val="424242"/>
              </a:solidFill>
              <a:latin typeface="Raleway"/>
              <a:ea typeface="Raleway"/>
              <a:cs typeface="Raleway"/>
              <a:sym typeface="Raleway"/>
            </a:endParaRPr>
          </a:p>
          <a:p>
            <a:pPr indent="-469900" lvl="0" marL="457200" rtl="0" algn="l">
              <a:lnSpc>
                <a:spcPct val="150000"/>
              </a:lnSpc>
              <a:spcBef>
                <a:spcPts val="0"/>
              </a:spcBef>
              <a:spcAft>
                <a:spcPts val="0"/>
              </a:spcAft>
              <a:buClr>
                <a:srgbClr val="424242"/>
              </a:buClr>
              <a:buSzPts val="3800"/>
              <a:buFont typeface="Raleway"/>
              <a:buChar char="-"/>
            </a:pPr>
            <a:r>
              <a:rPr b="1" lang="en-US" sz="3800">
                <a:solidFill>
                  <a:srgbClr val="424242"/>
                </a:solidFill>
                <a:latin typeface="Raleway"/>
                <a:ea typeface="Raleway"/>
                <a:cs typeface="Raleway"/>
                <a:sym typeface="Raleway"/>
              </a:rPr>
              <a:t>Targets</a:t>
            </a:r>
            <a:endParaRPr b="1" sz="3800">
              <a:solidFill>
                <a:srgbClr val="424242"/>
              </a:solidFill>
              <a:latin typeface="Raleway"/>
              <a:ea typeface="Raleway"/>
              <a:cs typeface="Raleway"/>
              <a:sym typeface="Raleway"/>
            </a:endParaRPr>
          </a:p>
          <a:p>
            <a:pPr indent="-469900" lvl="0" marL="457200" rtl="0" algn="l">
              <a:lnSpc>
                <a:spcPct val="150000"/>
              </a:lnSpc>
              <a:spcBef>
                <a:spcPts val="0"/>
              </a:spcBef>
              <a:spcAft>
                <a:spcPts val="0"/>
              </a:spcAft>
              <a:buClr>
                <a:srgbClr val="424242"/>
              </a:buClr>
              <a:buSzPts val="3800"/>
              <a:buFont typeface="Raleway"/>
              <a:buChar char="-"/>
            </a:pPr>
            <a:r>
              <a:rPr b="1" lang="en-US" sz="3800">
                <a:solidFill>
                  <a:srgbClr val="424242"/>
                </a:solidFill>
                <a:latin typeface="Raleway"/>
                <a:ea typeface="Raleway"/>
                <a:cs typeface="Raleway"/>
                <a:sym typeface="Raleway"/>
              </a:rPr>
              <a:t>Data Transformations</a:t>
            </a:r>
            <a:endParaRPr b="1" sz="3800">
              <a:solidFill>
                <a:srgbClr val="424242"/>
              </a:solidFill>
              <a:latin typeface="Raleway"/>
              <a:ea typeface="Raleway"/>
              <a:cs typeface="Raleway"/>
              <a:sym typeface="Raleway"/>
            </a:endParaRPr>
          </a:p>
          <a:p>
            <a:pPr indent="-469900" lvl="0" marL="457200" rtl="0" algn="l">
              <a:lnSpc>
                <a:spcPct val="150000"/>
              </a:lnSpc>
              <a:spcBef>
                <a:spcPts val="0"/>
              </a:spcBef>
              <a:spcAft>
                <a:spcPts val="0"/>
              </a:spcAft>
              <a:buClr>
                <a:srgbClr val="424242"/>
              </a:buClr>
              <a:buSzPts val="3800"/>
              <a:buFont typeface="Raleway"/>
              <a:buChar char="-"/>
            </a:pPr>
            <a:r>
              <a:rPr b="1" lang="en-US" sz="3800">
                <a:solidFill>
                  <a:srgbClr val="424242"/>
                </a:solidFill>
                <a:latin typeface="Raleway"/>
                <a:ea typeface="Raleway"/>
                <a:cs typeface="Raleway"/>
                <a:sym typeface="Raleway"/>
              </a:rPr>
              <a:t>Brokers</a:t>
            </a:r>
            <a:endParaRPr b="1" sz="3800">
              <a:solidFill>
                <a:srgbClr val="424242"/>
              </a:solidFill>
              <a:latin typeface="Raleway"/>
              <a:ea typeface="Raleway"/>
              <a:cs typeface="Raleway"/>
              <a:sym typeface="Raleway"/>
            </a:endParaRPr>
          </a:p>
          <a:p>
            <a:pPr indent="-469900" lvl="0" marL="457200" rtl="0" algn="l">
              <a:lnSpc>
                <a:spcPct val="150000"/>
              </a:lnSpc>
              <a:spcBef>
                <a:spcPts val="0"/>
              </a:spcBef>
              <a:spcAft>
                <a:spcPts val="0"/>
              </a:spcAft>
              <a:buClr>
                <a:srgbClr val="424242"/>
              </a:buClr>
              <a:buSzPts val="3800"/>
              <a:buFont typeface="Raleway"/>
              <a:buChar char="-"/>
            </a:pPr>
            <a:r>
              <a:rPr b="1" lang="en-US" sz="3800">
                <a:solidFill>
                  <a:srgbClr val="424242"/>
                </a:solidFill>
                <a:latin typeface="Raleway"/>
                <a:ea typeface="Raleway"/>
                <a:cs typeface="Raleway"/>
                <a:sym typeface="Raleway"/>
              </a:rPr>
              <a:t>Triggers</a:t>
            </a:r>
            <a:endParaRPr b="1" sz="3800">
              <a:solidFill>
                <a:srgbClr val="424242"/>
              </a:solidFill>
              <a:latin typeface="Raleway"/>
              <a:ea typeface="Raleway"/>
              <a:cs typeface="Raleway"/>
              <a:sym typeface="Raleway"/>
            </a:endParaRPr>
          </a:p>
          <a:p>
            <a:pPr indent="-469900" lvl="0" marL="457200" rtl="0" algn="l">
              <a:lnSpc>
                <a:spcPct val="150000"/>
              </a:lnSpc>
              <a:spcBef>
                <a:spcPts val="0"/>
              </a:spcBef>
              <a:spcAft>
                <a:spcPts val="0"/>
              </a:spcAft>
              <a:buClr>
                <a:srgbClr val="424242"/>
              </a:buClr>
              <a:buSzPts val="3800"/>
              <a:buFont typeface="Raleway"/>
              <a:buChar char="-"/>
            </a:pPr>
            <a:r>
              <a:rPr b="1" lang="en-US" sz="3800">
                <a:solidFill>
                  <a:srgbClr val="424242"/>
                </a:solidFill>
                <a:latin typeface="Raleway"/>
                <a:ea typeface="Raleway"/>
                <a:cs typeface="Raleway"/>
                <a:sym typeface="Raleway"/>
              </a:rPr>
              <a:t>Filters</a:t>
            </a:r>
            <a:endParaRPr b="1" sz="3800">
              <a:solidFill>
                <a:srgbClr val="424242"/>
              </a:solidFill>
              <a:latin typeface="Raleway"/>
              <a:ea typeface="Raleway"/>
              <a:cs typeface="Raleway"/>
              <a:sym typeface="Raleway"/>
            </a:endParaRPr>
          </a:p>
          <a:p>
            <a:pPr indent="-469900" lvl="0" marL="457200" rtl="0" algn="l">
              <a:lnSpc>
                <a:spcPct val="150000"/>
              </a:lnSpc>
              <a:spcBef>
                <a:spcPts val="0"/>
              </a:spcBef>
              <a:spcAft>
                <a:spcPts val="0"/>
              </a:spcAft>
              <a:buClr>
                <a:srgbClr val="424242"/>
              </a:buClr>
              <a:buSzPts val="3800"/>
              <a:buFont typeface="Raleway"/>
              <a:buChar char="-"/>
            </a:pPr>
            <a:r>
              <a:rPr b="1" lang="en-US" sz="3800">
                <a:solidFill>
                  <a:srgbClr val="424242"/>
                </a:solidFill>
                <a:latin typeface="Raleway"/>
                <a:ea typeface="Raleway"/>
                <a:cs typeface="Raleway"/>
                <a:sym typeface="Raleway"/>
              </a:rPr>
              <a:t>Splitters</a:t>
            </a:r>
            <a:endParaRPr b="1" sz="3800">
              <a:solidFill>
                <a:srgbClr val="424242"/>
              </a:solidFill>
              <a:latin typeface="Raleway"/>
              <a:ea typeface="Raleway"/>
              <a:cs typeface="Raleway"/>
              <a:sym typeface="Raleway"/>
            </a:endParaRPr>
          </a:p>
          <a:p>
            <a:pPr indent="-469900" lvl="0" marL="457200" rtl="0" algn="l">
              <a:lnSpc>
                <a:spcPct val="150000"/>
              </a:lnSpc>
              <a:spcBef>
                <a:spcPts val="0"/>
              </a:spcBef>
              <a:spcAft>
                <a:spcPts val="0"/>
              </a:spcAft>
              <a:buClr>
                <a:srgbClr val="424242"/>
              </a:buClr>
              <a:buSzPts val="3800"/>
              <a:buFont typeface="Raleway"/>
              <a:buChar char="-"/>
            </a:pPr>
            <a:r>
              <a:rPr b="1" lang="en-US" sz="3800">
                <a:solidFill>
                  <a:srgbClr val="424242"/>
                </a:solidFill>
                <a:latin typeface="Raleway"/>
                <a:ea typeface="Raleway"/>
                <a:cs typeface="Raleway"/>
                <a:sym typeface="Raleway"/>
              </a:rPr>
              <a:t>Synchronizer</a:t>
            </a:r>
            <a:endParaRPr b="1" sz="3800">
              <a:solidFill>
                <a:srgbClr val="424242"/>
              </a:solidFill>
              <a:latin typeface="Raleway"/>
              <a:ea typeface="Raleway"/>
              <a:cs typeface="Raleway"/>
              <a:sym typeface="Raleway"/>
            </a:endParaRPr>
          </a:p>
          <a:p>
            <a:pPr indent="-469900" lvl="0" marL="457200" rtl="0" algn="l">
              <a:lnSpc>
                <a:spcPct val="150000"/>
              </a:lnSpc>
              <a:spcBef>
                <a:spcPts val="0"/>
              </a:spcBef>
              <a:spcAft>
                <a:spcPts val="0"/>
              </a:spcAft>
              <a:buClr>
                <a:srgbClr val="424242"/>
              </a:buClr>
              <a:buSzPts val="3800"/>
              <a:buFont typeface="Raleway"/>
              <a:buChar char="-"/>
            </a:pPr>
            <a:r>
              <a:rPr b="1" lang="en-US" sz="3800">
                <a:solidFill>
                  <a:srgbClr val="424242"/>
                </a:solidFill>
                <a:latin typeface="Raleway"/>
                <a:ea typeface="Raleway"/>
                <a:cs typeface="Raleway"/>
                <a:sym typeface="Raleway"/>
              </a:rPr>
              <a:t>Custom Services</a:t>
            </a:r>
            <a:endParaRPr b="1" sz="3800">
              <a:solidFill>
                <a:srgbClr val="424242"/>
              </a:solidFill>
              <a:latin typeface="Raleway"/>
              <a:ea typeface="Raleway"/>
              <a:cs typeface="Raleway"/>
              <a:sym typeface="Raleway"/>
            </a:endParaRPr>
          </a:p>
          <a:p>
            <a:pPr indent="-469900" lvl="0" marL="457200" rtl="0" algn="l">
              <a:lnSpc>
                <a:spcPct val="150000"/>
              </a:lnSpc>
              <a:spcBef>
                <a:spcPts val="0"/>
              </a:spcBef>
              <a:spcAft>
                <a:spcPts val="0"/>
              </a:spcAft>
              <a:buClr>
                <a:srgbClr val="424242"/>
              </a:buClr>
              <a:buSzPts val="3800"/>
              <a:buFont typeface="Raleway"/>
              <a:buChar char="-"/>
            </a:pPr>
            <a:r>
              <a:rPr b="1" lang="en-US" sz="3800">
                <a:solidFill>
                  <a:srgbClr val="424242"/>
                </a:solidFill>
                <a:latin typeface="Raleway"/>
                <a:ea typeface="Raleway"/>
                <a:cs typeface="Raleway"/>
                <a:sym typeface="Raleway"/>
              </a:rPr>
              <a:t>Functions</a:t>
            </a:r>
            <a:endParaRPr b="1" sz="3800">
              <a:solidFill>
                <a:srgbClr val="424242"/>
              </a:solidFill>
              <a:latin typeface="Raleway"/>
              <a:ea typeface="Raleway"/>
              <a:cs typeface="Raleway"/>
              <a:sym typeface="Raleway"/>
            </a:endParaRPr>
          </a:p>
          <a:p>
            <a:pPr indent="0" lvl="0" marL="0" rtl="0" algn="l">
              <a:lnSpc>
                <a:spcPct val="150000"/>
              </a:lnSpc>
              <a:spcBef>
                <a:spcPts val="1000"/>
              </a:spcBef>
              <a:spcAft>
                <a:spcPts val="0"/>
              </a:spcAft>
              <a:buNone/>
            </a:pPr>
            <a:r>
              <a:t/>
            </a:r>
            <a:endParaRPr b="1" sz="3800">
              <a:solidFill>
                <a:srgbClr val="424242"/>
              </a:solidFill>
              <a:latin typeface="Raleway"/>
              <a:ea typeface="Raleway"/>
              <a:cs typeface="Raleway"/>
              <a:sym typeface="Raleway"/>
            </a:endParaRPr>
          </a:p>
          <a:p>
            <a:pPr indent="0" lvl="0" marL="0" rtl="0" algn="l">
              <a:spcBef>
                <a:spcPts val="0"/>
              </a:spcBef>
              <a:spcAft>
                <a:spcPts val="0"/>
              </a:spcAft>
              <a:buNone/>
            </a:pPr>
            <a:r>
              <a:t/>
            </a:r>
            <a:endParaRPr b="1">
              <a:latin typeface="Raleway"/>
              <a:ea typeface="Raleway"/>
              <a:cs typeface="Raleway"/>
              <a:sym typeface="Raleway"/>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16"/>
          <p:cNvSpPr txBox="1"/>
          <p:nvPr>
            <p:ph type="title"/>
          </p:nvPr>
        </p:nvSpPr>
        <p:spPr>
          <a:xfrm>
            <a:off x="1792200" y="650454"/>
            <a:ext cx="20780400" cy="963000"/>
          </a:xfrm>
          <a:prstGeom prst="rect">
            <a:avLst/>
          </a:prstGeom>
          <a:noFill/>
          <a:ln>
            <a:noFill/>
          </a:ln>
        </p:spPr>
        <p:txBody>
          <a:bodyPr anchorCtr="0" anchor="ctr" bIns="0" lIns="0" spcFirstLastPara="1" rIns="0" wrap="square" tIns="0">
            <a:noAutofit/>
          </a:bodyPr>
          <a:lstStyle/>
          <a:p>
            <a:pPr indent="0" lvl="0" marL="0" rtl="0" algn="ctr">
              <a:lnSpc>
                <a:spcPct val="90000"/>
              </a:lnSpc>
              <a:spcBef>
                <a:spcPts val="0"/>
              </a:spcBef>
              <a:spcAft>
                <a:spcPts val="0"/>
              </a:spcAft>
              <a:buClr>
                <a:srgbClr val="00A7E3"/>
              </a:buClr>
              <a:buSzPts val="8000"/>
              <a:buFont typeface="Raleway Black"/>
              <a:buNone/>
            </a:pPr>
            <a:r>
              <a:rPr lang="en-US"/>
              <a:t>What is a Source ?</a:t>
            </a:r>
            <a:endParaRPr/>
          </a:p>
        </p:txBody>
      </p:sp>
      <p:sp>
        <p:nvSpPr>
          <p:cNvPr id="134" name="Google Shape;134;p16"/>
          <p:cNvSpPr txBox="1"/>
          <p:nvPr/>
        </p:nvSpPr>
        <p:spPr>
          <a:xfrm>
            <a:off x="645425" y="4786900"/>
            <a:ext cx="11594100" cy="3401700"/>
          </a:xfrm>
          <a:prstGeom prst="rect">
            <a:avLst/>
          </a:prstGeom>
          <a:noFill/>
          <a:ln>
            <a:noFill/>
          </a:ln>
        </p:spPr>
        <p:txBody>
          <a:bodyPr anchorCtr="0" anchor="t" bIns="91425" lIns="91425" spcFirstLastPara="1" rIns="91425" wrap="square" tIns="91425">
            <a:spAutoFit/>
          </a:bodyPr>
          <a:lstStyle/>
          <a:p>
            <a:pPr indent="0" lvl="0" marL="457200" rtl="0" algn="l">
              <a:lnSpc>
                <a:spcPct val="150000"/>
              </a:lnSpc>
              <a:spcBef>
                <a:spcPts val="1000"/>
              </a:spcBef>
              <a:spcAft>
                <a:spcPts val="0"/>
              </a:spcAft>
              <a:buNone/>
            </a:pPr>
            <a:r>
              <a:rPr lang="en-US" sz="3800">
                <a:solidFill>
                  <a:srgbClr val="424242"/>
                </a:solidFill>
                <a:latin typeface="Raleway Medium"/>
                <a:ea typeface="Raleway Medium"/>
                <a:cs typeface="Raleway Medium"/>
                <a:sym typeface="Raleway Medium"/>
              </a:rPr>
              <a:t>A Source is a component that generates events.</a:t>
            </a:r>
            <a:br>
              <a:rPr lang="en-US" sz="3800">
                <a:solidFill>
                  <a:srgbClr val="424242"/>
                </a:solidFill>
                <a:latin typeface="Raleway Medium"/>
                <a:ea typeface="Raleway Medium"/>
                <a:cs typeface="Raleway Medium"/>
                <a:sym typeface="Raleway Medium"/>
              </a:rPr>
            </a:br>
            <a:br>
              <a:rPr lang="en-US" sz="3800">
                <a:solidFill>
                  <a:srgbClr val="424242"/>
                </a:solidFill>
                <a:latin typeface="Raleway Medium"/>
                <a:ea typeface="Raleway Medium"/>
                <a:cs typeface="Raleway Medium"/>
                <a:sym typeface="Raleway Medium"/>
              </a:rPr>
            </a:br>
            <a:r>
              <a:rPr lang="en-US" sz="3800">
                <a:solidFill>
                  <a:srgbClr val="424242"/>
                </a:solidFill>
                <a:latin typeface="Raleway Medium"/>
                <a:ea typeface="Raleway Medium"/>
                <a:cs typeface="Raleway Medium"/>
                <a:sym typeface="Raleway Medium"/>
              </a:rPr>
              <a:t>Here we have an example of a Triggermesh AWS SQS Source.</a:t>
            </a:r>
            <a:endParaRPr sz="4200">
              <a:latin typeface="Raleway Medium"/>
              <a:ea typeface="Raleway Medium"/>
              <a:cs typeface="Raleway Medium"/>
              <a:sym typeface="Raleway Medium"/>
            </a:endParaRPr>
          </a:p>
        </p:txBody>
      </p:sp>
      <p:pic>
        <p:nvPicPr>
          <p:cNvPr id="135" name="Google Shape;135;p16"/>
          <p:cNvPicPr preferRelativeResize="0"/>
          <p:nvPr/>
        </p:nvPicPr>
        <p:blipFill>
          <a:blip r:embed="rId3">
            <a:alphaModFix/>
          </a:blip>
          <a:stretch>
            <a:fillRect/>
          </a:stretch>
        </p:blipFill>
        <p:spPr>
          <a:xfrm>
            <a:off x="13650375" y="2192664"/>
            <a:ext cx="10828881" cy="10208546"/>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